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autoCompressPictures="0">
  <p:sldMasterIdLst>
    <p:sldMasterId id="2147483839" r:id="rId14"/>
  </p:sldMasterIdLst>
  <p:notesMasterIdLst>
    <p:notesMasterId r:id="rId18"/>
  </p:notesMasterIdLst>
  <p:handoutMasterIdLst>
    <p:handoutMasterId r:id="rId16"/>
  </p:handout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5" r:id="rId27"/>
    <p:sldId id="266" r:id="rId28"/>
    <p:sldId id="276" r:id="rId29"/>
    <p:sldId id="277" r:id="rId30"/>
    <p:sldId id="279" r:id="rId31"/>
    <p:sldId id="280" r:id="rId32"/>
    <p:sldId id="281" r:id="rId33"/>
    <p:sldId id="282" r:id="rId34"/>
    <p:sldId id="284" r:id="rId35"/>
    <p:sldId id="267" r:id="rId36"/>
    <p:sldId id="283" r:id="rId37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BEC849-79CE-439F-842E-C9EDA5D0D7CE}" v="154" dt="2022-09-07T00:02:39.430"/>
    <p1510:client id="{A282B14D-8D76-4247-864F-23EE7BE8E2C1}" v="2" dt="2022-09-07T00:04:13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24" autoAdjust="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microsoft.com/office/2015/10/relationships/revisionInfo" Target="revisionInfo.xml"></Relationship><Relationship Id="rId2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handoutMaster" Target="handoutMasters/handoutMaster1.xml"></Relationship><Relationship Id="rId18" Type="http://schemas.openxmlformats.org/officeDocument/2006/relationships/notesMaster" Target="notesMasters/notesMaster1.xml"></Relationship><Relationship Id="rId20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slide" Target="slides/slide14.xml"></Relationship><Relationship Id="rId34" Type="http://schemas.openxmlformats.org/officeDocument/2006/relationships/slide" Target="slides/slide15.xml"></Relationship><Relationship Id="rId35" Type="http://schemas.openxmlformats.org/officeDocument/2006/relationships/slide" Target="slides/slide16.xml"></Relationship><Relationship Id="rId36" Type="http://schemas.openxmlformats.org/officeDocument/2006/relationships/slide" Target="slides/slide17.xml"></Relationship><Relationship Id="rId37" Type="http://schemas.openxmlformats.org/officeDocument/2006/relationships/slide" Target="slides/slide18.xml"></Relationship><Relationship Id="rId39" Type="http://schemas.openxmlformats.org/officeDocument/2006/relationships/viewProps" Target="viewProps.xml"></Relationship><Relationship Id="rId40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A94E3C2-59DD-4D4A-B262-2565AA22F9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407812-E31F-4C9A-B24F-1215248F1F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FFF78-728D-4900-98C3-6E92512BA2DF}" type="datetimeFigureOut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9/6/2022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15876A-1AF4-4F8B-BE78-2D35D47350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C51B4C-5609-4E67-9FC9-D2814BBD0C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BA218-5C76-45E5-8FBC-2AF48AF4659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37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BF07C-8463-41D7-8F7E-5DA1BB616BB2}" type="datetimeFigureOut">
              <a:rPr lang="en-US" altLang="ko-KR" noProof="0" smtClean="0"/>
              <a:t>9/6/2022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두 번째 수준</a:t>
            </a:r>
          </a:p>
          <a:p>
            <a:pPr lvl="2"/>
            <a:r>
              <a:rPr lang="ko-KR" altLang="en-US" noProof="0" dirty="0"/>
              <a:t>세 번째 수준</a:t>
            </a:r>
          </a:p>
          <a:p>
            <a:pPr lvl="3"/>
            <a:r>
              <a:rPr lang="ko-KR" altLang="en-US" noProof="0" dirty="0"/>
              <a:t>네 번째 수준</a:t>
            </a:r>
          </a:p>
          <a:p>
            <a:pPr lvl="4"/>
            <a:r>
              <a:rPr lang="ko-KR" altLang="en-US" noProof="0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26C25-C95B-4A1C-8030-A10575EBF07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702464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26C25-C95B-4A1C-8030-A10575EBF07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16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3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5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8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502920"/>
            <a:ext cx="963485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1874520"/>
            <a:ext cx="963485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990" y="6382385"/>
            <a:ext cx="2846705" cy="365760"/>
          </a:xfrm>
        </p:spPr>
        <p:txBody>
          <a:bodyPr/>
          <a:lstStyle/>
          <a:p>
            <a:fld id="{B5898F52-2787-4BA2-BBBC-9395E9F86D5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5140" y="2092960"/>
            <a:ext cx="4157980" cy="4165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40" y="6382385"/>
            <a:ext cx="501650" cy="365760"/>
          </a:xfrm>
        </p:spPr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3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6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8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2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4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65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99553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625" y="13335"/>
            <a:ext cx="494030" cy="6814820"/>
            <a:chOff x="11096625" y="13335"/>
            <a:chExt cx="494030" cy="6814820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55" y="6718300"/>
              <a:ext cx="131445" cy="88265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85" y="78105"/>
              <a:ext cx="138430" cy="88265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895" y="591820"/>
              <a:ext cx="121285" cy="72390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070" y="335280"/>
              <a:ext cx="138430" cy="78105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75" y="2021840"/>
              <a:ext cx="125095" cy="692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760" y="2272665"/>
              <a:ext cx="128270" cy="78105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190" y="1049655"/>
              <a:ext cx="150495" cy="99695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160" y="836930"/>
              <a:ext cx="134620" cy="81915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460" y="1320800"/>
              <a:ext cx="127635" cy="78105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75" y="1778635"/>
              <a:ext cx="131445" cy="93980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600" y="1535430"/>
              <a:ext cx="127635" cy="692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65" y="1078230"/>
              <a:ext cx="9525" cy="5715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415" y="860425"/>
              <a:ext cx="143510" cy="74930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110" y="1014730"/>
              <a:ext cx="114935" cy="90805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935" y="450850"/>
              <a:ext cx="118745" cy="81915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45" y="1253490"/>
              <a:ext cx="127635" cy="79375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75" y="614045"/>
              <a:ext cx="134620" cy="105410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45" y="1463675"/>
              <a:ext cx="131445" cy="692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705" y="2335530"/>
              <a:ext cx="128270" cy="72390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75" y="1673225"/>
              <a:ext cx="140970" cy="93980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755" y="255270"/>
              <a:ext cx="123825" cy="78105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675" y="1903095"/>
              <a:ext cx="131445" cy="692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020" y="2137410"/>
              <a:ext cx="137160" cy="99695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950" y="2818130"/>
              <a:ext cx="121285" cy="81915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900" y="5088255"/>
              <a:ext cx="123825" cy="87630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0945" y="2531110"/>
              <a:ext cx="138430" cy="100330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425" y="4735830"/>
              <a:ext cx="131445" cy="88265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680" y="4455160"/>
              <a:ext cx="121285" cy="88265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675" y="4194175"/>
              <a:ext cx="143510" cy="102870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740" y="3691890"/>
              <a:ext cx="134620" cy="81915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935" y="3075305"/>
              <a:ext cx="125095" cy="69215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660" y="3335655"/>
              <a:ext cx="134620" cy="85090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150" y="3934460"/>
              <a:ext cx="143510" cy="97155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710" y="5347335"/>
              <a:ext cx="94615" cy="69215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640" y="5658485"/>
              <a:ext cx="140970" cy="102870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3955" y="6423660"/>
              <a:ext cx="134620" cy="93980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590" y="5897245"/>
              <a:ext cx="118745" cy="120650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5705" y="6182995"/>
              <a:ext cx="131445" cy="72390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245" y="3296285"/>
              <a:ext cx="144145" cy="106045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090" y="4387215"/>
              <a:ext cx="151765" cy="74930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7900" y="5384800"/>
              <a:ext cx="134620" cy="83820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455" y="4595495"/>
              <a:ext cx="131445" cy="85090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515" y="6046470"/>
              <a:ext cx="144145" cy="102870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80" y="3060065"/>
              <a:ext cx="114935" cy="121285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00" y="4900295"/>
              <a:ext cx="127635" cy="69215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80" y="5141595"/>
              <a:ext cx="131445" cy="81915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500" y="2598420"/>
              <a:ext cx="134620" cy="81915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515" y="6278880"/>
              <a:ext cx="144145" cy="78105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4085" y="5596890"/>
              <a:ext cx="144145" cy="97155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895" y="4081145"/>
              <a:ext cx="131445" cy="85090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70" y="5836920"/>
              <a:ext cx="144145" cy="102870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565" y="2830830"/>
              <a:ext cx="121285" cy="81915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655" y="3850005"/>
              <a:ext cx="147955" cy="78105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210" y="3616325"/>
              <a:ext cx="133985" cy="79375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940" y="6508115"/>
              <a:ext cx="127635" cy="81915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710" y="34925"/>
              <a:ext cx="131445" cy="88265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095" y="6639560"/>
              <a:ext cx="134620" cy="97155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502920"/>
            <a:ext cx="9634220" cy="132588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975" y="1874520"/>
            <a:ext cx="9634220" cy="435165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990" y="6382385"/>
            <a:ext cx="284607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5140" y="2092960"/>
            <a:ext cx="4157345" cy="4159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40" y="6382385"/>
            <a:ext cx="5010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3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508913758467.jpe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913273886334.jpeg"></Relationship><Relationship Id="rId3" Type="http://schemas.openxmlformats.org/officeDocument/2006/relationships/image" Target="../media/fImage3976823896500.jpe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216873969169.jpeg"></Relationship><Relationship Id="rId3" Type="http://schemas.openxmlformats.org/officeDocument/2006/relationships/image" Target="../media/fImage4508913975724.jpeg"></Relationship><Relationship Id="rId4" Type="http://schemas.openxmlformats.org/officeDocument/2006/relationships/image" Target="../media/fImage3113753981478.jpeg"></Relationship><Relationship Id="rId5" Type="http://schemas.openxmlformats.org/officeDocument/2006/relationships/image" Target="../media/fImage2910334079358.jpe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837774086962.jpeg"></Relationship><Relationship Id="rId3" Type="http://schemas.openxmlformats.org/officeDocument/2006/relationships/image" Target="../media/fImage4024204104464.jpeg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2315554205705.jpeg"></Relationship><Relationship Id="rId3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fImage39493127741.jpeg"></Relationship><Relationship Id="rId2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fImage3173952308467.jpeg"></Relationship><Relationship Id="rId2" Type="http://schemas.openxmlformats.org/officeDocument/2006/relationships/image" Target="../media/fImage3257602826334.jpeg"></Relationship><Relationship Id="rId3" Type="http://schemas.openxmlformats.org/officeDocument/2006/relationships/image" Target="../media/fImage1460052846500.jpeg"></Relationship><Relationship Id="rId4" Type="http://schemas.openxmlformats.org/officeDocument/2006/relationships/image" Target="../media/fImage1686882869169.jpe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image" Target="../media/fImage3232632335724.png"></Relationship><Relationship Id="rId2" Type="http://schemas.openxmlformats.org/officeDocument/2006/relationships/image" Target="../media/fImage1895012901478.jpeg"></Relationship><Relationship Id="rId3" Type="http://schemas.openxmlformats.org/officeDocument/2006/relationships/image" Target="../media/fImage1688032939358.jpeg"></Relationship><Relationship Id="rId4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21715730941.jpeg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7AD46D-E72A-4FA9-A503-9BBF703CB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A33662-C2EA-4FEB-B1D3-625DFCFE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55825" y="1482725"/>
            <a:ext cx="7880985" cy="3641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2757170" y="1800225"/>
            <a:ext cx="6660515" cy="1673225"/>
          </a:xfrm>
          <a:prstGeom prst="rect"/>
        </p:spPr>
        <p:txBody>
          <a:bodyPr wrap="square" lIns="109855" tIns="109855" rIns="109855" bIns="9144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3600">
                <a:latin typeface="맑은 고딕" charset="0"/>
                <a:ea typeface="맑은 고딕" charset="0"/>
              </a:rPr>
              <a:t>유니티로 만드는 게임 계획서</a:t>
            </a:r>
            <a:r>
              <a:rPr lang="ko-KR" altLang="en-US" sz="3200">
                <a:latin typeface="맑은 고딕" charset="0"/>
                <a:ea typeface="맑은 고딕" charset="0"/>
              </a:rPr>
              <a:t> </a:t>
            </a:r>
            <a:r>
              <a:rPr lang="ko-KR" altLang="en-US" sz="4800">
                <a:latin typeface="맑은 고딕" charset="0"/>
                <a:ea typeface="맑은 고딕" charset="0"/>
              </a:rPr>
              <a:t/>
            </a:r>
            <a:br>
              <a:rPr lang="ko-KR" altLang="en-US" sz="4800">
                <a:latin typeface="맑은 고딕" charset="0"/>
                <a:ea typeface="맑은 고딕" charset="0"/>
              </a:rPr>
            </a:br>
            <a:r>
              <a:rPr lang="ko-KR" altLang="en-US" sz="3200" spc="15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(1인칭</a:t>
            </a:r>
            <a:r>
              <a:rPr lang="ko-KR" altLang="en-US" sz="3200" spc="15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3200" spc="15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공포</a:t>
            </a:r>
            <a:r>
              <a:rPr lang="ko-KR" altLang="en-US" sz="3200" spc="15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3200" spc="15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게임</a:t>
            </a:r>
            <a:r>
              <a:rPr lang="ko-KR" altLang="en-US" sz="3200" spc="15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3200" spc="15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or</a:t>
            </a:r>
            <a:r>
              <a:rPr lang="ko-KR" altLang="en-US" sz="3200" spc="15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3200" spc="150" b="1">
                <a:solidFill>
                  <a:schemeClr val="tx2"/>
                </a:solidFill>
                <a:latin typeface="맑은 고딕" charset="0"/>
                <a:ea typeface="맑은 고딕" charset="0"/>
              </a:rPr>
              <a:t>횡스크롤)</a:t>
            </a:r>
            <a:endParaRPr lang="ko-KR" altLang="en-US" sz="3200" b="1">
              <a:solidFill>
                <a:schemeClr val="tx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87415" y="3954145"/>
            <a:ext cx="2901950" cy="834390"/>
          </a:xfrm>
        </p:spPr>
        <p:txBody>
          <a:bodyPr lIns="109728" tIns="109728" rIns="109728" bIns="91440" rtlCol="0" anchor="t">
            <a:noAutofit/>
          </a:bodyPr>
          <a:lstStyle/>
          <a:p>
            <a:pPr algn="l"/>
            <a:r>
              <a:rPr lang="ko-KR" altLang="en-US" sz="1000" dirty="0">
                <a:latin typeface="맑은 고딕"/>
                <a:ea typeface="맑은 고딕"/>
              </a:rPr>
              <a:t>학번: 2016211992 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000" dirty="0">
                <a:latin typeface="맑은 고딕"/>
                <a:ea typeface="맑은 고딕"/>
              </a:rPr>
              <a:t>이름 : 김민규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D7D0E7-4363-4739-978A-4F6670CCB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875" y="4672330"/>
            <a:ext cx="12132310" cy="1227455"/>
            <a:chOff x="15875" y="4672330"/>
            <a:chExt cx="12132310" cy="1227455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B31E6EC-F425-492F-962D-444E7A604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08110" y="5687060"/>
              <a:ext cx="146685" cy="10350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A237B1DA-F954-43AD-BDCE-8D75C1011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3460" y="4744085"/>
              <a:ext cx="146685" cy="819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426A3F5E-710F-4787-BC42-3BA6AB09D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09690" y="5353050"/>
              <a:ext cx="152400" cy="819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0">
              <a:extLst>
                <a:ext uri="{FF2B5EF4-FFF2-40B4-BE49-F238E27FC236}">
                  <a16:creationId xmlns:a16="http://schemas.microsoft.com/office/drawing/2014/main" id="{CBADC17B-6F69-4C87-970E-D3773B282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6235" y="5096510"/>
              <a:ext cx="3175" cy="1079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5">
              <a:extLst>
                <a:ext uri="{FF2B5EF4-FFF2-40B4-BE49-F238E27FC236}">
                  <a16:creationId xmlns:a16="http://schemas.microsoft.com/office/drawing/2014/main" id="{25F6D281-A258-4D9C-BBB9-709C43537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62725" y="5304155"/>
              <a:ext cx="167005" cy="109855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7F4B1C8E-AAC9-425C-A1B7-2EFBA4AD4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19980" y="5317490"/>
              <a:ext cx="159385" cy="114935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7B086E82-0730-4326-BD8F-E06A58E13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87845" y="5332095"/>
              <a:ext cx="182245" cy="96520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64B1063F-FCAC-443E-9442-B10A8F022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9430" y="5346700"/>
              <a:ext cx="143510" cy="107315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44AC27C3-9E2B-487C-BF08-F8EC5E237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55690" y="5336540"/>
              <a:ext cx="182245" cy="100330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5443CD9-CB35-4F3A-A1F8-71D32468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40580" y="5338445"/>
              <a:ext cx="151130" cy="135255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DFCD4A4A-922D-4904-9584-802D6C8F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62320" y="5362575"/>
              <a:ext cx="155575" cy="10350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692F8B88-1FF7-4D72-8372-6D832B180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0345" y="5350510"/>
              <a:ext cx="139700" cy="96520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40B313D2-1D8C-402C-AD02-2683BEE11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54420" y="5626100"/>
              <a:ext cx="151130" cy="96520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003688F3-6F0C-490D-AD70-776D6CC14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69765" y="5600700"/>
              <a:ext cx="167005" cy="111125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C784FEC2-80B3-48A7-AC45-0D76A5487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94885" y="5629910"/>
              <a:ext cx="186690" cy="96520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1C6AA50-F19B-4542-BECE-F5178D77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78780" y="5633720"/>
              <a:ext cx="139700" cy="10350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2">
              <a:extLst>
                <a:ext uri="{FF2B5EF4-FFF2-40B4-BE49-F238E27FC236}">
                  <a16:creationId xmlns:a16="http://schemas.microsoft.com/office/drawing/2014/main" id="{26C65E8D-05F5-4663-BB38-E5D2150DC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03670" y="5636260"/>
              <a:ext cx="151130" cy="819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4">
              <a:extLst>
                <a:ext uri="{FF2B5EF4-FFF2-40B4-BE49-F238E27FC236}">
                  <a16:creationId xmlns:a16="http://schemas.microsoft.com/office/drawing/2014/main" id="{F27B3A01-521C-4182-AB61-55BE0930E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0995" y="5633720"/>
              <a:ext cx="146685" cy="139065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35">
              <a:extLst>
                <a:ext uri="{FF2B5EF4-FFF2-40B4-BE49-F238E27FC236}">
                  <a16:creationId xmlns:a16="http://schemas.microsoft.com/office/drawing/2014/main" id="{3234CE80-3683-4934-8741-9C98BE2C8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8745" y="5644515"/>
              <a:ext cx="152400" cy="99695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41">
              <a:extLst>
                <a:ext uri="{FF2B5EF4-FFF2-40B4-BE49-F238E27FC236}">
                  <a16:creationId xmlns:a16="http://schemas.microsoft.com/office/drawing/2014/main" id="{4499DED1-5430-4904-B36E-2D6D26DA1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74055" y="5665470"/>
              <a:ext cx="194310" cy="193040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3">
              <a:extLst>
                <a:ext uri="{FF2B5EF4-FFF2-40B4-BE49-F238E27FC236}">
                  <a16:creationId xmlns:a16="http://schemas.microsoft.com/office/drawing/2014/main" id="{EF4E027B-3566-409B-B9B5-F16D1448C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430" y="4784725"/>
              <a:ext cx="143510" cy="146685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5">
              <a:extLst>
                <a:ext uri="{FF2B5EF4-FFF2-40B4-BE49-F238E27FC236}">
                  <a16:creationId xmlns:a16="http://schemas.microsoft.com/office/drawing/2014/main" id="{72553221-A7FE-4D68-8485-7FFFF7ED4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63400" y="4802505"/>
              <a:ext cx="143510" cy="93980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0">
              <a:extLst>
                <a:ext uri="{FF2B5EF4-FFF2-40B4-BE49-F238E27FC236}">
                  <a16:creationId xmlns:a16="http://schemas.microsoft.com/office/drawing/2014/main" id="{C0CD157A-95BD-4967-887B-27E808030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1435" y="5144770"/>
              <a:ext cx="155575" cy="89535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3">
              <a:extLst>
                <a:ext uri="{FF2B5EF4-FFF2-40B4-BE49-F238E27FC236}">
                  <a16:creationId xmlns:a16="http://schemas.microsoft.com/office/drawing/2014/main" id="{02B9397E-F107-4BC0-9731-A272E0ED9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48060" y="4776470"/>
              <a:ext cx="143510" cy="9969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4">
              <a:extLst>
                <a:ext uri="{FF2B5EF4-FFF2-40B4-BE49-F238E27FC236}">
                  <a16:creationId xmlns:a16="http://schemas.microsoft.com/office/drawing/2014/main" id="{8C701451-F060-41D8-B0F5-9A15754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98225" y="5093970"/>
              <a:ext cx="162560" cy="142875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A11EFB12-CE1C-4164-AEF2-1F7513450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9240" y="4813300"/>
              <a:ext cx="179705" cy="88900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54CC6DB4-7797-481F-B489-36FD8198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8925" y="5130165"/>
              <a:ext cx="151130" cy="114935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45A55FA5-1F4E-4B0A-8D1C-A74C9D411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9105" y="5144770"/>
              <a:ext cx="159385" cy="107315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FED92530-3B86-4EE5-9112-A4B22DB37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72470" y="5151120"/>
              <a:ext cx="7620" cy="762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1">
              <a:extLst>
                <a:ext uri="{FF2B5EF4-FFF2-40B4-BE49-F238E27FC236}">
                  <a16:creationId xmlns:a16="http://schemas.microsoft.com/office/drawing/2014/main" id="{7E5DA643-D271-4BD3-BE37-7B70D3C80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905" y="5349240"/>
              <a:ext cx="140335" cy="96520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2">
              <a:extLst>
                <a:ext uri="{FF2B5EF4-FFF2-40B4-BE49-F238E27FC236}">
                  <a16:creationId xmlns:a16="http://schemas.microsoft.com/office/drawing/2014/main" id="{2483CD6E-CD32-414F-ABEB-38A860B2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87870" y="5348605"/>
              <a:ext cx="167005" cy="121920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3">
              <a:extLst>
                <a:ext uri="{FF2B5EF4-FFF2-40B4-BE49-F238E27FC236}">
                  <a16:creationId xmlns:a16="http://schemas.microsoft.com/office/drawing/2014/main" id="{D07D67C7-3737-46B2-A818-404116756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05140" y="5358765"/>
              <a:ext cx="151130" cy="93980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4">
              <a:extLst>
                <a:ext uri="{FF2B5EF4-FFF2-40B4-BE49-F238E27FC236}">
                  <a16:creationId xmlns:a16="http://schemas.microsoft.com/office/drawing/2014/main" id="{537E8027-0A3D-40E2-BE05-5B3C1F5EE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8295" y="5391785"/>
              <a:ext cx="163830" cy="121920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5">
              <a:extLst>
                <a:ext uri="{FF2B5EF4-FFF2-40B4-BE49-F238E27FC236}">
                  <a16:creationId xmlns:a16="http://schemas.microsoft.com/office/drawing/2014/main" id="{81DBF15F-E31D-4645-8837-2C4C9A5A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0980" y="5394960"/>
              <a:ext cx="139700" cy="96520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6">
              <a:extLst>
                <a:ext uri="{FF2B5EF4-FFF2-40B4-BE49-F238E27FC236}">
                  <a16:creationId xmlns:a16="http://schemas.microsoft.com/office/drawing/2014/main" id="{5B8CDE73-F3DC-4AC9-9297-EB4E2A576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54390" y="5402580"/>
              <a:ext cx="173990" cy="128270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7">
              <a:extLst>
                <a:ext uri="{FF2B5EF4-FFF2-40B4-BE49-F238E27FC236}">
                  <a16:creationId xmlns:a16="http://schemas.microsoft.com/office/drawing/2014/main" id="{F0376FDA-A4AF-45A1-8F87-FA4B02F2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78365" y="5405120"/>
              <a:ext cx="225425" cy="144145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8">
              <a:extLst>
                <a:ext uri="{FF2B5EF4-FFF2-40B4-BE49-F238E27FC236}">
                  <a16:creationId xmlns:a16="http://schemas.microsoft.com/office/drawing/2014/main" id="{2FCD6E4E-8DEF-4CF5-BD6B-94763A5F3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53855" y="5405120"/>
              <a:ext cx="175260" cy="93980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9">
              <a:extLst>
                <a:ext uri="{FF2B5EF4-FFF2-40B4-BE49-F238E27FC236}">
                  <a16:creationId xmlns:a16="http://schemas.microsoft.com/office/drawing/2014/main" id="{3C67A02A-2727-4748-AA3F-BE1E430E1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83090" y="5405120"/>
              <a:ext cx="260350" cy="144145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0">
              <a:extLst>
                <a:ext uri="{FF2B5EF4-FFF2-40B4-BE49-F238E27FC236}">
                  <a16:creationId xmlns:a16="http://schemas.microsoft.com/office/drawing/2014/main" id="{3FBBF2DA-87EB-4F70-9B79-6C81721C9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34755" y="5405120"/>
              <a:ext cx="152400" cy="111125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1">
              <a:extLst>
                <a:ext uri="{FF2B5EF4-FFF2-40B4-BE49-F238E27FC236}">
                  <a16:creationId xmlns:a16="http://schemas.microsoft.com/office/drawing/2014/main" id="{BCEB5F06-BFA8-4814-9E4C-76DCAD121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61905" y="5413375"/>
              <a:ext cx="163830" cy="96520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2">
              <a:extLst>
                <a:ext uri="{FF2B5EF4-FFF2-40B4-BE49-F238E27FC236}">
                  <a16:creationId xmlns:a16="http://schemas.microsoft.com/office/drawing/2014/main" id="{18CCA59A-7924-4538-BFC4-0CB7F1E4E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46435" y="5417185"/>
              <a:ext cx="143510" cy="118110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3">
              <a:extLst>
                <a:ext uri="{FF2B5EF4-FFF2-40B4-BE49-F238E27FC236}">
                  <a16:creationId xmlns:a16="http://schemas.microsoft.com/office/drawing/2014/main" id="{A0A93E30-463F-4F62-A384-056F7CDE6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56950" y="5423535"/>
              <a:ext cx="167005" cy="121920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4">
              <a:extLst>
                <a:ext uri="{FF2B5EF4-FFF2-40B4-BE49-F238E27FC236}">
                  <a16:creationId xmlns:a16="http://schemas.microsoft.com/office/drawing/2014/main" id="{59F75A4E-692F-4BAA-BE1F-ACE3640FA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160895" y="5423535"/>
              <a:ext cx="8255" cy="698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3">
              <a:extLst>
                <a:ext uri="{FF2B5EF4-FFF2-40B4-BE49-F238E27FC236}">
                  <a16:creationId xmlns:a16="http://schemas.microsoft.com/office/drawing/2014/main" id="{406CF913-2FAD-4D42-9157-2899C41EE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99015" y="5477510"/>
              <a:ext cx="11430" cy="10795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4">
              <a:extLst>
                <a:ext uri="{FF2B5EF4-FFF2-40B4-BE49-F238E27FC236}">
                  <a16:creationId xmlns:a16="http://schemas.microsoft.com/office/drawing/2014/main" id="{76306C74-917D-43D4-B6E5-6B4C4A540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28050" y="5477510"/>
              <a:ext cx="7620" cy="698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5">
              <a:extLst>
                <a:ext uri="{FF2B5EF4-FFF2-40B4-BE49-F238E27FC236}">
                  <a16:creationId xmlns:a16="http://schemas.microsoft.com/office/drawing/2014/main" id="{80F8F223-CC1A-4E1A-80E7-A4A3E52CF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12910" y="5484495"/>
              <a:ext cx="7620" cy="698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7">
              <a:extLst>
                <a:ext uri="{FF2B5EF4-FFF2-40B4-BE49-F238E27FC236}">
                  <a16:creationId xmlns:a16="http://schemas.microsoft.com/office/drawing/2014/main" id="{92D47487-B5D3-4C4B-AF8B-486D7E963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9975" y="5499100"/>
              <a:ext cx="8255" cy="698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E60E8C17-5F97-46EF-9891-75B625EFC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42420" y="5440045"/>
              <a:ext cx="155575" cy="11430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DBB99CEB-E543-43DF-B31F-18AC8BB7F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0010" y="5425440"/>
              <a:ext cx="151130" cy="17843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20">
              <a:extLst>
                <a:ext uri="{FF2B5EF4-FFF2-40B4-BE49-F238E27FC236}">
                  <a16:creationId xmlns:a16="http://schemas.microsoft.com/office/drawing/2014/main" id="{3D6FE725-2751-43F4-B9FC-DAB446B3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80780" y="5699125"/>
              <a:ext cx="143510" cy="79375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21">
              <a:extLst>
                <a:ext uri="{FF2B5EF4-FFF2-40B4-BE49-F238E27FC236}">
                  <a16:creationId xmlns:a16="http://schemas.microsoft.com/office/drawing/2014/main" id="{417E512D-7D83-498E-AB2F-4E1719AA4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21065" y="5706745"/>
              <a:ext cx="158115" cy="100330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25">
              <a:extLst>
                <a:ext uri="{FF2B5EF4-FFF2-40B4-BE49-F238E27FC236}">
                  <a16:creationId xmlns:a16="http://schemas.microsoft.com/office/drawing/2014/main" id="{CCC352A1-A818-43E3-B2B6-3659C06AA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85965" y="5711190"/>
              <a:ext cx="175260" cy="93980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26">
              <a:extLst>
                <a:ext uri="{FF2B5EF4-FFF2-40B4-BE49-F238E27FC236}">
                  <a16:creationId xmlns:a16="http://schemas.microsoft.com/office/drawing/2014/main" id="{B6290974-ACC6-4D67-8719-DEB0CF60C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2440" y="5734685"/>
              <a:ext cx="179705" cy="93980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27">
              <a:extLst>
                <a:ext uri="{FF2B5EF4-FFF2-40B4-BE49-F238E27FC236}">
                  <a16:creationId xmlns:a16="http://schemas.microsoft.com/office/drawing/2014/main" id="{0CBDF33A-236E-480A-91D2-7918A8BCD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46870" y="5734685"/>
              <a:ext cx="162560" cy="93980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28">
              <a:extLst>
                <a:ext uri="{FF2B5EF4-FFF2-40B4-BE49-F238E27FC236}">
                  <a16:creationId xmlns:a16="http://schemas.microsoft.com/office/drawing/2014/main" id="{52AEEED2-755A-4DFD-8742-9D0D2184F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3160" y="5738495"/>
              <a:ext cx="155575" cy="92710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29">
              <a:extLst>
                <a:ext uri="{FF2B5EF4-FFF2-40B4-BE49-F238E27FC236}">
                  <a16:creationId xmlns:a16="http://schemas.microsoft.com/office/drawing/2014/main" id="{7ACDEC4F-0513-41C4-B4E8-FF1FD9F22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08845" y="5738495"/>
              <a:ext cx="175260" cy="129540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3">
              <a:extLst>
                <a:ext uri="{FF2B5EF4-FFF2-40B4-BE49-F238E27FC236}">
                  <a16:creationId xmlns:a16="http://schemas.microsoft.com/office/drawing/2014/main" id="{428F7B69-9ADC-451F-93EE-EE4FD32CC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80245" y="5749290"/>
              <a:ext cx="162560" cy="118745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6">
              <a:extLst>
                <a:ext uri="{FF2B5EF4-FFF2-40B4-BE49-F238E27FC236}">
                  <a16:creationId xmlns:a16="http://schemas.microsoft.com/office/drawing/2014/main" id="{7C5B8578-66EF-4F86-94E8-17B14E7CD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3725" y="5761990"/>
              <a:ext cx="151130" cy="819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37">
              <a:extLst>
                <a:ext uri="{FF2B5EF4-FFF2-40B4-BE49-F238E27FC236}">
                  <a16:creationId xmlns:a16="http://schemas.microsoft.com/office/drawing/2014/main" id="{A4F67E73-C46B-40ED-9E3D-0649DAF1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1310" y="5767705"/>
              <a:ext cx="151130" cy="111125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8">
              <a:extLst>
                <a:ext uri="{FF2B5EF4-FFF2-40B4-BE49-F238E27FC236}">
                  <a16:creationId xmlns:a16="http://schemas.microsoft.com/office/drawing/2014/main" id="{FFE7AB6C-54A1-4F65-9ACF-E5413181F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2225" y="5770245"/>
              <a:ext cx="139700" cy="93980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9">
              <a:extLst>
                <a:ext uri="{FF2B5EF4-FFF2-40B4-BE49-F238E27FC236}">
                  <a16:creationId xmlns:a16="http://schemas.microsoft.com/office/drawing/2014/main" id="{3EDD83D5-0515-4C55-9801-059EFEA5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83720" y="5778500"/>
              <a:ext cx="155575" cy="10350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40">
              <a:extLst>
                <a:ext uri="{FF2B5EF4-FFF2-40B4-BE49-F238E27FC236}">
                  <a16:creationId xmlns:a16="http://schemas.microsoft.com/office/drawing/2014/main" id="{B7F53F4D-406A-4567-9069-1BA203669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90815" y="5782310"/>
              <a:ext cx="162560" cy="11430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42">
              <a:extLst>
                <a:ext uri="{FF2B5EF4-FFF2-40B4-BE49-F238E27FC236}">
                  <a16:creationId xmlns:a16="http://schemas.microsoft.com/office/drawing/2014/main" id="{B20A98BB-1F55-46AA-9FA5-C282E2532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86950" y="5814060"/>
              <a:ext cx="4445" cy="698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43">
              <a:extLst>
                <a:ext uri="{FF2B5EF4-FFF2-40B4-BE49-F238E27FC236}">
                  <a16:creationId xmlns:a16="http://schemas.microsoft.com/office/drawing/2014/main" id="{238B452B-9549-4291-9F8D-23D2F36EE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6305" y="5767705"/>
              <a:ext cx="143510" cy="92710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44">
              <a:extLst>
                <a:ext uri="{FF2B5EF4-FFF2-40B4-BE49-F238E27FC236}">
                  <a16:creationId xmlns:a16="http://schemas.microsoft.com/office/drawing/2014/main" id="{E0BBF55D-713C-4AB7-AA88-924BA5FC1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5545" y="5762625"/>
              <a:ext cx="167640" cy="107315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5">
              <a:extLst>
                <a:ext uri="{FF2B5EF4-FFF2-40B4-BE49-F238E27FC236}">
                  <a16:creationId xmlns:a16="http://schemas.microsoft.com/office/drawing/2014/main" id="{E63429DA-81CB-4D2B-A0AB-4635078C4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69395" y="5821045"/>
              <a:ext cx="143510" cy="79375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371746A6-2F81-42FB-B148-E901528E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92610" y="5468620"/>
              <a:ext cx="155575" cy="10414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7FDEB1E-2A09-43E6-A2A8-C87B60485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333875" y="5309235"/>
              <a:ext cx="155575" cy="10414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C7789A38-CEEA-4306-9AAB-3C243A73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44340" y="5563235"/>
              <a:ext cx="159385" cy="114935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D4FCE247-95C5-49B0-BD80-F8F32E562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525" y="4986020"/>
              <a:ext cx="163830" cy="10414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F39222FF-A4BB-4C84-8BFA-83870C6A3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0255" y="4966970"/>
              <a:ext cx="143510" cy="85725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4BBEE2B2-F42E-4733-AE29-579F6F4A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215" y="4995545"/>
              <a:ext cx="163830" cy="92710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D90F45F4-4F12-450D-8E3A-DDCE8F572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8410" y="4675505"/>
              <a:ext cx="147955" cy="819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7BA42DCB-AC30-4712-9B9A-840C27DE7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2130" y="4682490"/>
              <a:ext cx="152400" cy="92710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612EE244-7483-443D-A61E-A1181946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875" y="5601970"/>
              <a:ext cx="178435" cy="118110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3C1575BB-FFFB-4B90-9E24-6CA7E85EE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0760" y="4997450"/>
              <a:ext cx="159385" cy="96520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7">
              <a:extLst>
                <a:ext uri="{FF2B5EF4-FFF2-40B4-BE49-F238E27FC236}">
                  <a16:creationId xmlns:a16="http://schemas.microsoft.com/office/drawing/2014/main" id="{214D2F75-52F5-4584-8485-6E8144C82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8825" y="4675505"/>
              <a:ext cx="155575" cy="111125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0">
              <a:extLst>
                <a:ext uri="{FF2B5EF4-FFF2-40B4-BE49-F238E27FC236}">
                  <a16:creationId xmlns:a16="http://schemas.microsoft.com/office/drawing/2014/main" id="{FF701E98-7F94-4BB8-8030-F3826701E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44625" y="5009515"/>
              <a:ext cx="11430" cy="6985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0A653647-A061-4D85-83B2-0C7F6C37D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0450" y="5278120"/>
              <a:ext cx="170180" cy="88900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1">
              <a:extLst>
                <a:ext uri="{FF2B5EF4-FFF2-40B4-BE49-F238E27FC236}">
                  <a16:creationId xmlns:a16="http://schemas.microsoft.com/office/drawing/2014/main" id="{9FCF7254-A4AB-4B8D-BB02-E7A34CFBA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645" y="4970145"/>
              <a:ext cx="136525" cy="107315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2">
              <a:extLst>
                <a:ext uri="{FF2B5EF4-FFF2-40B4-BE49-F238E27FC236}">
                  <a16:creationId xmlns:a16="http://schemas.microsoft.com/office/drawing/2014/main" id="{C68C42B0-A7DB-42EC-9EB6-A6D121C56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3725" y="5274310"/>
              <a:ext cx="140335" cy="96520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3">
              <a:extLst>
                <a:ext uri="{FF2B5EF4-FFF2-40B4-BE49-F238E27FC236}">
                  <a16:creationId xmlns:a16="http://schemas.microsoft.com/office/drawing/2014/main" id="{8448C9F7-5297-496D-BC93-DFE082FEFA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37970" y="5281295"/>
              <a:ext cx="151130" cy="93980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4">
              <a:extLst>
                <a:ext uri="{FF2B5EF4-FFF2-40B4-BE49-F238E27FC236}">
                  <a16:creationId xmlns:a16="http://schemas.microsoft.com/office/drawing/2014/main" id="{D19FF980-A005-43B0-87C9-50B8E5050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1845" y="5278120"/>
              <a:ext cx="159385" cy="124460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5">
              <a:extLst>
                <a:ext uri="{FF2B5EF4-FFF2-40B4-BE49-F238E27FC236}">
                  <a16:creationId xmlns:a16="http://schemas.microsoft.com/office/drawing/2014/main" id="{E14C8988-ADBF-47EE-B659-04FA25844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78000" y="5285105"/>
              <a:ext cx="155575" cy="819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6">
              <a:extLst>
                <a:ext uri="{FF2B5EF4-FFF2-40B4-BE49-F238E27FC236}">
                  <a16:creationId xmlns:a16="http://schemas.microsoft.com/office/drawing/2014/main" id="{063998C3-740F-4834-BD97-377E5011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24480" y="5322570"/>
              <a:ext cx="152400" cy="85725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7">
              <a:extLst>
                <a:ext uri="{FF2B5EF4-FFF2-40B4-BE49-F238E27FC236}">
                  <a16:creationId xmlns:a16="http://schemas.microsoft.com/office/drawing/2014/main" id="{280651D9-CD8B-4D7E-AE4D-34327E6C0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35175" y="5281295"/>
              <a:ext cx="167005" cy="111125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9">
              <a:extLst>
                <a:ext uri="{FF2B5EF4-FFF2-40B4-BE49-F238E27FC236}">
                  <a16:creationId xmlns:a16="http://schemas.microsoft.com/office/drawing/2014/main" id="{BCD90D50-5156-49FC-BC6E-D6C41AAF9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505" y="5324475"/>
              <a:ext cx="146685" cy="92710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0">
              <a:extLst>
                <a:ext uri="{FF2B5EF4-FFF2-40B4-BE49-F238E27FC236}">
                  <a16:creationId xmlns:a16="http://schemas.microsoft.com/office/drawing/2014/main" id="{141388CF-0E8C-476E-8E8A-911436B0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8700" y="5331460"/>
              <a:ext cx="155575" cy="819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ED6CA826-3C3C-40B5-A409-5E528A77C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0165" y="5349875"/>
              <a:ext cx="162560" cy="118110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C7F84BE3-F05F-4A09-A75E-827F5F99B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2810" y="5572125"/>
              <a:ext cx="175260" cy="88900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9">
              <a:extLst>
                <a:ext uri="{FF2B5EF4-FFF2-40B4-BE49-F238E27FC236}">
                  <a16:creationId xmlns:a16="http://schemas.microsoft.com/office/drawing/2014/main" id="{F023CCF7-170C-4C99-8B0C-06AE1114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" y="5574665"/>
              <a:ext cx="146685" cy="819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0">
              <a:extLst>
                <a:ext uri="{FF2B5EF4-FFF2-40B4-BE49-F238E27FC236}">
                  <a16:creationId xmlns:a16="http://schemas.microsoft.com/office/drawing/2014/main" id="{9F3688B3-3806-4D81-BDE2-C7F940DEA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56055" y="5582920"/>
              <a:ext cx="147955" cy="78105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1">
              <a:extLst>
                <a:ext uri="{FF2B5EF4-FFF2-40B4-BE49-F238E27FC236}">
                  <a16:creationId xmlns:a16="http://schemas.microsoft.com/office/drawing/2014/main" id="{88BEDD69-B41B-4240-A962-05A51B72A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60650" y="5578475"/>
              <a:ext cx="167005" cy="107315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2">
              <a:extLst>
                <a:ext uri="{FF2B5EF4-FFF2-40B4-BE49-F238E27FC236}">
                  <a16:creationId xmlns:a16="http://schemas.microsoft.com/office/drawing/2014/main" id="{DD4885F3-3A11-4C4C-A957-7914A9BDA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92045" y="5589270"/>
              <a:ext cx="152400" cy="819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3">
              <a:extLst>
                <a:ext uri="{FF2B5EF4-FFF2-40B4-BE49-F238E27FC236}">
                  <a16:creationId xmlns:a16="http://schemas.microsoft.com/office/drawing/2014/main" id="{C0B1280F-8A5C-45C5-B0AC-32873353F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0100" y="5568315"/>
              <a:ext cx="155575" cy="18669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4">
              <a:extLst>
                <a:ext uri="{FF2B5EF4-FFF2-40B4-BE49-F238E27FC236}">
                  <a16:creationId xmlns:a16="http://schemas.microsoft.com/office/drawing/2014/main" id="{D9893454-ADA4-4FBE-99C7-4DE71F3A8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20" y="5596255"/>
              <a:ext cx="155575" cy="10414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6">
              <a:extLst>
                <a:ext uri="{FF2B5EF4-FFF2-40B4-BE49-F238E27FC236}">
                  <a16:creationId xmlns:a16="http://schemas.microsoft.com/office/drawing/2014/main" id="{13BBDA86-4629-40D2-A355-CC4AC6D8A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6870" y="5582920"/>
              <a:ext cx="155575" cy="133350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4B6E067D-6CC3-43E0-8C2A-16BA578FA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78000" y="5633085"/>
              <a:ext cx="159385" cy="109855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4B7F3C12-F3AD-436D-974D-504D6D865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43810" y="5668645"/>
              <a:ext cx="3175" cy="1079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97444C0B-8604-4B2F-851C-84362484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4640" y="4693285"/>
              <a:ext cx="163830" cy="118745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8DA541A2-82D2-4FD7-A25D-103155F60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130" y="4702810"/>
              <a:ext cx="147955" cy="81915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2">
              <a:extLst>
                <a:ext uri="{FF2B5EF4-FFF2-40B4-BE49-F238E27FC236}">
                  <a16:creationId xmlns:a16="http://schemas.microsoft.com/office/drawing/2014/main" id="{08D63E44-6FDA-4B88-9A8D-722E37864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61765" y="5315585"/>
              <a:ext cx="170815" cy="125730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36F11BC1-4AA7-49EE-B6D9-EAA019FFB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9035" y="5307965"/>
              <a:ext cx="136525" cy="144145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7E80B3FA-E704-425C-A636-0A15FC4C5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26740" y="5326380"/>
              <a:ext cx="159385" cy="96520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865CF4A4-DABF-417B-AF8A-8679539E6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9950" y="5319395"/>
              <a:ext cx="143510" cy="96520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2">
              <a:extLst>
                <a:ext uri="{FF2B5EF4-FFF2-40B4-BE49-F238E27FC236}">
                  <a16:creationId xmlns:a16="http://schemas.microsoft.com/office/drawing/2014/main" id="{20712703-E6D6-4B20-810D-520D613CB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0600" y="5609590"/>
              <a:ext cx="178435" cy="88900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4">
              <a:extLst>
                <a:ext uri="{FF2B5EF4-FFF2-40B4-BE49-F238E27FC236}">
                  <a16:creationId xmlns:a16="http://schemas.microsoft.com/office/drawing/2014/main" id="{023F44A2-99D4-4CB4-AC2B-EB4D1DFB0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35960" y="5626735"/>
              <a:ext cx="162560" cy="118745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8">
              <a:extLst>
                <a:ext uri="{FF2B5EF4-FFF2-40B4-BE49-F238E27FC236}">
                  <a16:creationId xmlns:a16="http://schemas.microsoft.com/office/drawing/2014/main" id="{46A5B51B-7598-4E55-B491-6A9DEAD1E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30650" y="5630545"/>
              <a:ext cx="136525" cy="146685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5">
              <a:extLst>
                <a:ext uri="{FF2B5EF4-FFF2-40B4-BE49-F238E27FC236}">
                  <a16:creationId xmlns:a16="http://schemas.microsoft.com/office/drawing/2014/main" id="{29677179-8E06-47D7-B638-4B8E2DD60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44495" y="5584190"/>
              <a:ext cx="152400" cy="92710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57B1A6FA-56F9-40CE-9BA0-9865F6540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425" y="5289550"/>
              <a:ext cx="155575" cy="10414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CA94A32D-9D7D-488E-A538-C8E0EF4A2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77550" y="5095240"/>
              <a:ext cx="155575" cy="10414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1">
              <a:extLst>
                <a:ext uri="{FF2B5EF4-FFF2-40B4-BE49-F238E27FC236}">
                  <a16:creationId xmlns:a16="http://schemas.microsoft.com/office/drawing/2014/main" id="{F8E8C51E-F6BF-4014-88A7-7F071EB8F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9215" y="5297170"/>
              <a:ext cx="139700" cy="10350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1">
              <a:extLst>
                <a:ext uri="{FF2B5EF4-FFF2-40B4-BE49-F238E27FC236}">
                  <a16:creationId xmlns:a16="http://schemas.microsoft.com/office/drawing/2014/main" id="{A19DC4F3-0CEC-4012-AC71-B42D37FC6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66755" y="4806315"/>
              <a:ext cx="139700" cy="10350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70">
              <a:extLst>
                <a:ext uri="{FF2B5EF4-FFF2-40B4-BE49-F238E27FC236}">
                  <a16:creationId xmlns:a16="http://schemas.microsoft.com/office/drawing/2014/main" id="{05658760-791B-476C-B6BB-B2A0C4AC4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51745" y="4770755"/>
              <a:ext cx="155575" cy="89535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85">
              <a:extLst>
                <a:ext uri="{FF2B5EF4-FFF2-40B4-BE49-F238E27FC236}">
                  <a16:creationId xmlns:a16="http://schemas.microsoft.com/office/drawing/2014/main" id="{E0F7D9D9-7F3C-4DD8-A6B2-37C03ACBA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3835" y="4805045"/>
              <a:ext cx="151130" cy="114935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7">
              <a:extLst>
                <a:ext uri="{FF2B5EF4-FFF2-40B4-BE49-F238E27FC236}">
                  <a16:creationId xmlns:a16="http://schemas.microsoft.com/office/drawing/2014/main" id="{1865DC3B-FB26-40A1-BD75-CAE2188A7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82275" y="4808855"/>
              <a:ext cx="159385" cy="107315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8">
              <a:extLst>
                <a:ext uri="{FF2B5EF4-FFF2-40B4-BE49-F238E27FC236}">
                  <a16:creationId xmlns:a16="http://schemas.microsoft.com/office/drawing/2014/main" id="{93BF91C1-F8F3-4A58-A79A-A2827268A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05745" y="5090795"/>
              <a:ext cx="155575" cy="11430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9">
              <a:extLst>
                <a:ext uri="{FF2B5EF4-FFF2-40B4-BE49-F238E27FC236}">
                  <a16:creationId xmlns:a16="http://schemas.microsoft.com/office/drawing/2014/main" id="{B744D406-1012-44B3-97CB-CAFDFE4B0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74605" y="5125720"/>
              <a:ext cx="151130" cy="17843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F17A6E8D-EB47-41D0-B03C-BDFE17B82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935" y="5119370"/>
              <a:ext cx="155575" cy="10414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0">
              <a:extLst>
                <a:ext uri="{FF2B5EF4-FFF2-40B4-BE49-F238E27FC236}">
                  <a16:creationId xmlns:a16="http://schemas.microsoft.com/office/drawing/2014/main" id="{75E13D45-6A6F-48DE-ADCD-E4B9C749E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50340" y="4686935"/>
              <a:ext cx="155575" cy="89535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85">
              <a:extLst>
                <a:ext uri="{FF2B5EF4-FFF2-40B4-BE49-F238E27FC236}">
                  <a16:creationId xmlns:a16="http://schemas.microsoft.com/office/drawing/2014/main" id="{DEAEF3F9-4993-4792-9B8D-53B14BF52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7830" y="4672330"/>
              <a:ext cx="151130" cy="114935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87">
              <a:extLst>
                <a:ext uri="{FF2B5EF4-FFF2-40B4-BE49-F238E27FC236}">
                  <a16:creationId xmlns:a16="http://schemas.microsoft.com/office/drawing/2014/main" id="{C102EB83-B0D1-4BF3-B2FF-05B21AD76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58010" y="4686935"/>
              <a:ext cx="159385" cy="107315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63EBD56E-54F0-4963-8A17-E0D0D39C9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0860" y="4982210"/>
              <a:ext cx="155575" cy="11430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7BC3EE2E-E90B-4EC3-A131-B51AFFF29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8450" y="4967605"/>
              <a:ext cx="151130" cy="17843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6215" y="135890"/>
            <a:ext cx="9635490" cy="69532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게임 개발 일정</a:t>
            </a:r>
            <a:endParaRPr lang="ko-KR" altLang="en-US" sz="4000" b="1">
              <a:latin typeface="Malgun Gothic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96215" y="887095"/>
            <a:ext cx="10752455" cy="5920105"/>
          </a:xfrm>
          <a:prstGeom prst="rect"/>
        </p:spPr>
        <p:txBody>
          <a:bodyPr wrap="square" lIns="109855" tIns="109855" rIns="109855" bIns="91440" numCol="1" vert="horz" anchor="t">
            <a:no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10.24~11.7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1000"/>
              </a:spcBef>
              <a:buFont typeface="Wingdings"/>
              <a:buChar char="Ø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오브젝트를 배치 작업 진행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1000"/>
              </a:spcBef>
              <a:buFont typeface="Wingdings"/>
              <a:buChar char="Ø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오브젝트가 놓일 수있는 위치를 정한뒤 해당 구역중 랜덤한 구역에 랜덤한 오브젝트를 배치.(오브젝트가 배치 될 수 있으나 배치 되지 않는 구역도 존재) 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11.8~11.23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500"/>
              </a:spcBef>
              <a:buFont typeface="Wingdings"/>
              <a:buChar char="Ø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최종 테스트 및 수정 기간 발표 자료 준비.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248920" y="161925"/>
            <a:ext cx="9635490" cy="86995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횡스크롤 게임 컨셉 및 참고자료</a:t>
            </a:r>
            <a:endParaRPr lang="ko-KR" altLang="en-US" sz="4000" b="1">
              <a:latin typeface="Malgun Gothic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35" y="978535"/>
            <a:ext cx="5391150" cy="5671820"/>
          </a:xfrm>
          <a:prstGeom prst="rect"/>
        </p:spPr>
        <p:txBody>
          <a:bodyPr wrap="square" lIns="109855" tIns="109855" rIns="109855" bIns="91440" numCol="1" vert="horz" anchor="t">
            <a:no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 spc="50">
                <a:latin typeface="Malgun Gothic Semilight" charset="0"/>
                <a:ea typeface="맑은 고딕" charset="0"/>
                <a:cs typeface="+mn-cs"/>
              </a:rPr>
              <a:t>게임 컨셉은 횡스크롤 액션 게임</a:t>
            </a:r>
            <a:endParaRPr lang="ko-KR" altLang="en-US" sz="1800">
              <a:latin typeface="Malgun Gothic Semilight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1800" spc="50">
                <a:latin typeface="Malgun Gothic Semilight" charset="0"/>
                <a:ea typeface="맑은 고딕" charset="0"/>
                <a:cs typeface="+mn-cs"/>
              </a:rPr>
              <a:t>록맨 x 시리즈를 참고. </a:t>
            </a:r>
            <a:endParaRPr lang="ko-KR" altLang="en-US" sz="1800">
              <a:latin typeface="Malgun Gothic Semilight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1800" spc="50">
                <a:latin typeface="Malgun Gothic Semilight" charset="0"/>
                <a:ea typeface="맑은 고딕" charset="0"/>
                <a:cs typeface="+mn-cs"/>
              </a:rPr>
              <a:t>정해진 스테이지를 진행해서 해당 지역의 보스를 클리어하는 형식.</a:t>
            </a:r>
            <a:endParaRPr lang="ko-KR" altLang="en-US" sz="1800">
              <a:latin typeface="Malgun Gothic Semilight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endParaRPr lang="ko-KR" altLang="en-US" sz="18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1800">
              <a:latin typeface="Malgun Gothic Semilight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 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</p:txBody>
      </p:sp>
      <p:pic>
        <p:nvPicPr>
          <p:cNvPr id="4" name="그림 4" descr="C:/Users/user/AppData/Roaming/PolarisOffice/ETemp/20800_11627856/fImage450891375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69255" y="978535"/>
            <a:ext cx="6565900" cy="6063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335915" y="240665"/>
            <a:ext cx="9635490" cy="81788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횡스크롤 게임 개발 범위</a:t>
            </a:r>
            <a:endParaRPr lang="ko-KR" altLang="en-US" sz="4000" b="1">
              <a:latin typeface="Malgun Gothic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890" y="1056640"/>
            <a:ext cx="10696575" cy="5715635"/>
          </a:xfrm>
          <a:prstGeom prst="rect"/>
        </p:spPr>
        <p:txBody>
          <a:bodyPr wrap="square" lIns="109855" tIns="109855" rIns="109855" bIns="91440" numCol="1" vert="horz" anchor="t">
            <a:no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총 3~4개의 스테이지와 5명의 보스로 구성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문 오브젝트와 회복 아이템 스킬을 주는 오브젝트 등을 구현. </a:t>
            </a:r>
            <a:endParaRPr lang="ko-KR" altLang="en-US" sz="1800">
              <a:latin typeface="Malgun Gothic Semilight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스킬 시스템과 스킬 변경에 과련된 UI를 만든다.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적 들의 패턴과 행동반경을 프로그래밍 한다.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711200" indent="-254000" latinLnBrk="0" lvl="1">
              <a:buFont typeface="Wingdings"/>
              <a:buChar char="Ø"/>
            </a:pPr>
            <a:endParaRPr lang="ko-KR" altLang="en-US" sz="1800">
              <a:latin typeface="Malgun Gothic Semilight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26365" y="189230"/>
            <a:ext cx="9635490" cy="64262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횡스크롤 게임의 흐름</a:t>
            </a:r>
            <a:endParaRPr lang="ko-KR" altLang="en-US" sz="4000" b="1">
              <a:latin typeface="Malgun Gothic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3954145" y="1177925"/>
            <a:ext cx="4180840" cy="86677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Malgun Gothic" charset="0"/>
                <a:ea typeface="Malgun Gothic Semilight" charset="0"/>
                <a:cs typeface="+mj-cs"/>
              </a:rPr>
              <a:t>방향키를 이용해 캐릭터를 조작하여 오브젝트를 이용하거나 벽을 타서 게임을 진행 </a:t>
            </a:r>
            <a:endParaRPr lang="ko-KR" altLang="en-US" sz="1600" b="0">
              <a:latin typeface="Malgun Gothic" charset="0"/>
              <a:ea typeface="Malgun Gothic Semilight" charset="0"/>
              <a:cs typeface="+mj-cs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3905250" y="3706495"/>
            <a:ext cx="3662045" cy="176466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Malgun Gothic" charset="0"/>
                <a:ea typeface="Malgun Gothic Semilight" charset="0"/>
                <a:cs typeface="+mj-cs"/>
              </a:rPr>
              <a:t>이동경로에는 몬스터들이 배치되어 있으며 해당 몬스터를 공격해 처리하면서 진행</a:t>
            </a:r>
            <a:endParaRPr lang="ko-KR" altLang="en-US" sz="1600" b="0">
              <a:latin typeface="Malgun Gothic" charset="0"/>
              <a:ea typeface="Malgun Gothic Semilight" charset="0"/>
              <a:cs typeface="+mj-cs"/>
            </a:endParaRPr>
          </a:p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endParaRPr lang="ko-KR" altLang="en-US" sz="1600" b="0">
              <a:latin typeface="Malgun Gothic" charset="0"/>
              <a:ea typeface="Malgun Gothic Semilight" charset="0"/>
              <a:cs typeface="+mj-cs"/>
            </a:endParaRPr>
          </a:p>
        </p:txBody>
      </p:sp>
      <p:pic>
        <p:nvPicPr>
          <p:cNvPr id="12" name="그림 6" descr="C:/Users/user/AppData/Roaming/PolarisOffice/ETemp/20800_11627856/fImage391327388633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3515" y="916940"/>
            <a:ext cx="3723005" cy="2559685"/>
          </a:xfrm>
          <a:prstGeom prst="rect"/>
          <a:noFill/>
        </p:spPr>
      </p:pic>
      <p:pic>
        <p:nvPicPr>
          <p:cNvPr id="13" name="그림 7" descr="C:/Users/user/AppData/Roaming/PolarisOffice/ETemp/20800_11627856/fImage3976823896500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370" y="3721735"/>
            <a:ext cx="3740150" cy="2813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26365" y="189230"/>
            <a:ext cx="9635490" cy="64262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횡스크롤 게임의 흐름</a:t>
            </a:r>
            <a:endParaRPr lang="ko-KR" altLang="en-US" sz="4000" b="1">
              <a:latin typeface="Malgun Gothic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6697345" y="1335405"/>
            <a:ext cx="4180840" cy="86677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Malgun Gothic" charset="0"/>
                <a:ea typeface="Malgun Gothic Semilight" charset="0"/>
                <a:cs typeface="+mj-cs"/>
              </a:rPr>
              <a:t>보스룸 앞에는 문이 있으며 문 앞에는 항상 안전구간이고 안전구간 끝에는 보스룸으로 가는 문이있다. </a:t>
            </a:r>
            <a:endParaRPr lang="ko-KR" altLang="en-US" sz="1600" b="0">
              <a:latin typeface="Malgun Gothic" charset="0"/>
              <a:ea typeface="Malgun Gothic Semilight" charset="0"/>
              <a:cs typeface="+mj-cs"/>
            </a:endParaRPr>
          </a:p>
        </p:txBody>
      </p:sp>
      <p:pic>
        <p:nvPicPr>
          <p:cNvPr id="11" name="그림 9" descr="C:/Users/user/AppData/Roaming/PolarisOffice/ETemp/20800_11627856/fImage421687396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60115" y="934720"/>
            <a:ext cx="3198495" cy="2315845"/>
          </a:xfrm>
          <a:prstGeom prst="rect"/>
          <a:noFill/>
        </p:spPr>
      </p:pic>
      <p:pic>
        <p:nvPicPr>
          <p:cNvPr id="12" name="그림 10" descr="C:/Users/user/AppData/Roaming/PolarisOffice/ETemp/20800_11627856/fImage450891397572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4625" y="934720"/>
            <a:ext cx="3242945" cy="2316480"/>
          </a:xfrm>
          <a:prstGeom prst="rect"/>
          <a:noFill/>
        </p:spPr>
      </p:pic>
      <p:pic>
        <p:nvPicPr>
          <p:cNvPr id="13" name="그림 11" descr="C:/Users/user/AppData/Roaming/PolarisOffice/ETemp/20800_11627856/fImage3113753981478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825" y="3686810"/>
            <a:ext cx="3258185" cy="2988945"/>
          </a:xfrm>
          <a:prstGeom prst="rect"/>
          <a:noFill/>
        </p:spPr>
      </p:pic>
      <p:sp>
        <p:nvSpPr>
          <p:cNvPr id="14" name="텍스트 상자 12"/>
          <p:cNvSpPr txBox="1">
            <a:spLocks/>
          </p:cNvSpPr>
          <p:nvPr/>
        </p:nvSpPr>
        <p:spPr>
          <a:xfrm rot="0">
            <a:off x="6847840" y="3757930"/>
            <a:ext cx="4406265" cy="102171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Malgun Gothic" charset="0"/>
                <a:ea typeface="Malgun Gothic Semilight" charset="0"/>
                <a:cs typeface="+mj-cs"/>
              </a:rPr>
              <a:t>스킬은 하나씩만 사용가능하기 때문에 UI를 통해서 스킬을 변경해 준다.</a:t>
            </a:r>
            <a:endParaRPr lang="ko-KR" altLang="en-US" sz="1600" b="0">
              <a:latin typeface="Malgun Gothic" charset="0"/>
              <a:ea typeface="Malgun Gothic Semilight" charset="0"/>
              <a:cs typeface="+mj-cs"/>
            </a:endParaRPr>
          </a:p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Malgun Gothic" charset="0"/>
                <a:ea typeface="Malgun Gothic Semilight" charset="0"/>
                <a:cs typeface="+mj-cs"/>
              </a:rPr>
              <a:t>스킬은 보스를 클리어 했을 때 해당 보스와 관련된 스킬이 해금되는 형식. </a:t>
            </a:r>
            <a:endParaRPr lang="ko-KR" altLang="en-US" sz="1600" b="0">
              <a:latin typeface="Malgun Gothic" charset="0"/>
              <a:ea typeface="Malgun Gothic Semilight" charset="0"/>
              <a:cs typeface="+mj-cs"/>
            </a:endParaRPr>
          </a:p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600" b="0">
              <a:latin typeface="Malgun Gothic" charset="0"/>
              <a:ea typeface="Malgun Gothic Semilight" charset="0"/>
              <a:cs typeface="+mj-cs"/>
            </a:endParaRPr>
          </a:p>
        </p:txBody>
      </p:sp>
      <p:pic>
        <p:nvPicPr>
          <p:cNvPr id="15" name="그림 14" descr="C:/Users/user/AppData/Roaming/PolarisOffice/ETemp/20800_11627856/fImage291033407935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44545" y="3686810"/>
            <a:ext cx="3435985" cy="30410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26365" y="189230"/>
            <a:ext cx="9635490" cy="64262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횡스크롤 게임의 흐름</a:t>
            </a:r>
            <a:endParaRPr lang="ko-KR" altLang="en-US" sz="4000" b="1">
              <a:latin typeface="Malgun Gothic" charset="0"/>
              <a:ea typeface="맑은 고딕" charset="0"/>
              <a:cs typeface="+mj-cs"/>
            </a:endParaRPr>
          </a:p>
        </p:txBody>
      </p:sp>
      <p:pic>
        <p:nvPicPr>
          <p:cNvPr id="3" name="그림 15" descr="C:/Users/user/AppData/Roaming/PolarisOffice/ETemp/20800_11627856/fImage283777408696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1305" y="3853180"/>
            <a:ext cx="4577715" cy="2892425"/>
          </a:xfrm>
          <a:prstGeom prst="rect"/>
          <a:noFill/>
        </p:spPr>
      </p:pic>
      <p:sp>
        <p:nvSpPr>
          <p:cNvPr id="4" name="텍스트 상자 16"/>
          <p:cNvSpPr txBox="1">
            <a:spLocks/>
          </p:cNvSpPr>
          <p:nvPr/>
        </p:nvSpPr>
        <p:spPr>
          <a:xfrm rot="0">
            <a:off x="5081270" y="3851910"/>
            <a:ext cx="4180840" cy="113728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Malgun Gothic" charset="0"/>
                <a:ea typeface="Malgun Gothic Semilight" charset="0"/>
                <a:cs typeface="+mj-cs"/>
              </a:rPr>
              <a:t>모든 보스를 클리어 했을 때 최종 보스가 선택이 가능해지며 최종 보스를 클리어 하면 엔딩. </a:t>
            </a:r>
            <a:endParaRPr lang="ko-KR" altLang="en-US" sz="1600" b="0">
              <a:latin typeface="Malgun Gothic" charset="0"/>
              <a:ea typeface="Malgun Gothic Semilight" charset="0"/>
              <a:cs typeface="+mj-cs"/>
            </a:endParaRPr>
          </a:p>
        </p:txBody>
      </p:sp>
      <p:pic>
        <p:nvPicPr>
          <p:cNvPr id="5" name="그림 17" descr="C:/Users/user/AppData/Roaming/PolarisOffice/ETemp/20800_11627856/fImage402420410446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1935" y="1170940"/>
            <a:ext cx="4599305" cy="2490470"/>
          </a:xfrm>
          <a:prstGeom prst="rect"/>
          <a:noFill/>
        </p:spPr>
      </p:pic>
      <p:sp>
        <p:nvSpPr>
          <p:cNvPr id="6" name="텍스트 상자 18"/>
          <p:cNvSpPr txBox="1">
            <a:spLocks/>
          </p:cNvSpPr>
          <p:nvPr/>
        </p:nvSpPr>
        <p:spPr>
          <a:xfrm rot="0">
            <a:off x="5004435" y="1171575"/>
            <a:ext cx="4180840" cy="123190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Malgun Gothic" charset="0"/>
                <a:ea typeface="Malgun Gothic Semilight" charset="0"/>
                <a:cs typeface="+mj-cs"/>
              </a:rPr>
              <a:t>스킬은 사용하면 MP를 소모하며 강력한 피해를 준다.</a:t>
            </a:r>
            <a:endParaRPr lang="ko-KR" altLang="en-US" sz="1600" b="0">
              <a:latin typeface="Malgun Gothic" charset="0"/>
              <a:ea typeface="Malgun Gothic Semilight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56515" y="-3810"/>
            <a:ext cx="9636125" cy="107188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횡스크롤 게임</a:t>
            </a: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 </a:t>
            </a: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클래스</a:t>
            </a: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 </a:t>
            </a: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다이어그램</a:t>
            </a:r>
            <a:endParaRPr lang="ko-KR" altLang="en-US" sz="4000" b="1">
              <a:latin typeface="Malgun Gothic" charset="0"/>
              <a:ea typeface="맑은 고딕" charset="0"/>
              <a:cs typeface="+mj-cs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8450" y="930910"/>
            <a:ext cx="10230485" cy="57969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09220" y="231775"/>
            <a:ext cx="9634855" cy="85217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목차 2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236220" y="4202430"/>
            <a:ext cx="10257790" cy="2575560"/>
          </a:xfrm>
          <a:prstGeom prst="rect"/>
        </p:spPr>
        <p:txBody>
          <a:bodyPr wrap="square" lIns="109855" tIns="109855" rIns="109855" bIns="91440" numCol="1" vert="horz" anchor="t">
            <a:no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가장 적은 라인 수 : 1240 라인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54000" indent="-2540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Wingdings"/>
              <a:buChar char="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가장 많은 라인수 : 2160라인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Wingdings"/>
              <a:buChar char="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평균 라인수(기대치) : 1610 라인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Wingdings"/>
              <a:buChar char="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예측치 라인수 : 1642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39395" y="1083310"/>
          <a:ext cx="10190480" cy="297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70"/>
                <a:gridCol w="2160270"/>
                <a:gridCol w="2161540"/>
                <a:gridCol w="1853565"/>
                <a:gridCol w="1854835"/>
              </a:tblGrid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기능/낙관치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낙관치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기대치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비관치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예측치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 동작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320라인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550라인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 입력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35라인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43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 개체 동작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800라인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617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8290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 개체 상태 머신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150라인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150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오브젝트 상호작용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250라인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192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 매니저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85라인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150라인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UI 매니저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120라인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150라인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122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25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96215" y="135890"/>
            <a:ext cx="9635490" cy="69532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150" b="1">
                <a:latin typeface="Malgun Gothic" charset="0"/>
                <a:ea typeface="맑은 고딕" charset="0"/>
                <a:cs typeface="+mj-cs"/>
              </a:rPr>
              <a:t>게임 개발 일정</a:t>
            </a:r>
            <a:endParaRPr lang="ko-KR" altLang="en-US" sz="4000" b="1">
              <a:latin typeface="Malgun Gothic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96215" y="887095"/>
            <a:ext cx="10753090" cy="5920740"/>
          </a:xfrm>
          <a:prstGeom prst="rect"/>
        </p:spPr>
        <p:txBody>
          <a:bodyPr wrap="square" lIns="109855" tIns="109855" rIns="109855" bIns="91440" numCol="1" vert="horz" anchor="t">
            <a:no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9.8~9.22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1000"/>
              </a:spcBef>
              <a:buFont typeface="Wingdings"/>
              <a:buChar char="Ø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	플레이어 동작 구현(Player, PlayerInput 클래스)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1000"/>
              </a:spcBef>
              <a:buFont typeface="Wingdings"/>
              <a:buChar char="Ø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플레이어가 스킬을 사용 했을 때 해당 스킬의 처리 구현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9.23~10.15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500"/>
              </a:spcBef>
              <a:buFont typeface="Wingdings"/>
              <a:buChar char="Ø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적들은 행동 범위나 패턴 적들의 구성 개발. 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500"/>
              </a:spcBef>
              <a:buFont typeface="Wingdings"/>
              <a:buChar char="Ø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적들의 데이터를 스크립터블 오브젝트로 해서 구성. 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10.15 ~ 10.23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685800" indent="-228600" rtl="0" algn="l" defTabSz="914400" eaLnBrk="1" latinLnBrk="0" hangingPunct="1" lvl="1">
              <a:lnSpc>
                <a:spcPct val="135000"/>
              </a:lnSpc>
              <a:spcBef>
                <a:spcPts val="1000"/>
              </a:spcBef>
              <a:buFont typeface="Wingdings"/>
              <a:buChar char="Ø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맵을 만들고 해당 맵에 적들을 배치.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10.30. ~ 11.14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685800" indent="-228600" rtl="0" algn="l" defTabSz="914400" eaLnBrk="1" latinLnBrk="0" hangingPunct="1" lvl="1">
              <a:lnSpc>
                <a:spcPct val="135000"/>
              </a:lnSpc>
              <a:spcBef>
                <a:spcPts val="1000"/>
              </a:spcBef>
              <a:buFont typeface="Arial"/>
              <a:buChar char="Ø"/>
            </a:pPr>
            <a:r>
              <a:rPr lang="ko-KR" altLang="en-US" sz="1600" spc="50">
                <a:latin typeface="Malgun Gothic Semilight" charset="0"/>
                <a:ea typeface="맑은 고딕" charset="0"/>
                <a:cs typeface="+mn-cs"/>
              </a:rPr>
              <a:t>오브젝트 상호작용(회복 아이템, 추가 기능을 주는 오브젝트), 함정 개발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Ø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11.14~11.23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500"/>
              </a:spcBef>
              <a:buFont typeface="Wingdings"/>
              <a:buChar char="Ø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	</a:t>
            </a: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최종 테스트 및 수정 기간 발표 자료 준비.</a:t>
            </a:r>
            <a:endParaRPr lang="ko-KR" altLang="en-US" sz="2000">
              <a:latin typeface="Malgun Gothic Semilight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65788-C3FD-7E45-2395-51FAAB57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80035"/>
            <a:ext cx="9634220" cy="879475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목차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C4707-21E2-386F-43B1-FD772680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10" y="1075055"/>
            <a:ext cx="10433685" cy="5560060"/>
          </a:xfrm>
        </p:spPr>
        <p:txBody>
          <a:bodyPr wrap="square" lIns="109855" tIns="109855" rIns="109855" bIns="91440" numCol="1" vert="horz" anchor="t">
            <a:no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>
                <a:ea typeface="Malgun Gothic Semilight" charset="0"/>
                <a:cs typeface="Malgun Gothic Semilight" charset="0"/>
              </a:rPr>
              <a:t>게임</a:t>
            </a:r>
            <a:r>
              <a:rPr lang="ko-KR" altLang="en-US">
                <a:ea typeface="Malgun Gothic Semilight" charset="0"/>
                <a:cs typeface="Malgun Gothic Semilight" charset="0"/>
              </a:rPr>
              <a:t> </a:t>
            </a:r>
            <a:r>
              <a:rPr lang="ko-KR" altLang="en-US">
                <a:ea typeface="Malgun Gothic Semilight" charset="0"/>
                <a:cs typeface="Malgun Gothic Semilight" charset="0"/>
              </a:rPr>
              <a:t>컨셉(참고</a:t>
            </a:r>
            <a:r>
              <a:rPr lang="ko-KR" altLang="en-US">
                <a:ea typeface="Malgun Gothic Semilight" charset="0"/>
                <a:cs typeface="Malgun Gothic Semilight" charset="0"/>
              </a:rPr>
              <a:t> </a:t>
            </a:r>
            <a:r>
              <a:rPr lang="ko-KR" altLang="en-US">
                <a:ea typeface="Malgun Gothic Semilight" charset="0"/>
                <a:cs typeface="Malgun Gothic Semilight" charset="0"/>
              </a:rPr>
              <a:t>자료)</a:t>
            </a:r>
            <a:endParaRPr lang="ko-KR" altLang="en-US">
              <a:ea typeface="Malgun Gothic Semilight" charset="0"/>
              <a:cs typeface="Malgun Gothic Semilight" charset="0"/>
            </a:endParaRPr>
          </a:p>
          <a:p>
            <a:pPr marL="711200" indent="-254000" latinLnBrk="0" lvl="1">
              <a:buFont typeface="Wingdings"/>
              <a:buChar char="Ø"/>
            </a:pPr>
            <a:r>
              <a:rPr lang="ko-KR" altLang="en-US" sz="1600">
                <a:ea typeface="Malgun Gothic Semilight" charset="0"/>
                <a:cs typeface="Malgun Gothic Semilight" charset="0"/>
              </a:rPr>
              <a:t>게임의 종류 및 참고한 게임</a:t>
            </a:r>
            <a:r>
              <a:rPr lang="ko-KR" altLang="en-US" sz="1400">
                <a:ea typeface="Malgun Gothic Semilight" charset="0"/>
                <a:cs typeface="Malgun Gothic Semilight" charset="0"/>
              </a:rPr>
              <a:t>.</a:t>
            </a:r>
            <a:endParaRPr lang="ko-KR" altLang="en-US" sz="1600">
              <a:ea typeface="Malgun Gothic Semilight" charset="0"/>
              <a:cs typeface="Malgun Gothic Semilight" charset="0"/>
            </a:endParaRPr>
          </a:p>
          <a:p>
            <a:pPr marL="254000" indent="-254000" latinLnBrk="0">
              <a:buFont typeface="Wingdings"/>
              <a:buChar char=""/>
            </a:pPr>
            <a:r>
              <a:rPr lang="ko-KR" altLang="en-US">
                <a:ea typeface="Malgun Gothic Semilight" charset="0"/>
                <a:cs typeface="Malgun Gothic Semilight" charset="0"/>
              </a:rPr>
              <a:t>개발 범위</a:t>
            </a:r>
            <a:endParaRPr lang="ko-KR" altLang="en-US">
              <a:ea typeface="Malgun Gothic Semilight" charset="0"/>
              <a:cs typeface="Malgun Gothic Semilight" charset="0"/>
            </a:endParaRPr>
          </a:p>
          <a:p>
            <a:pPr marL="711200" indent="-254000" latinLnBrk="0" lvl="1">
              <a:buFont typeface="Wingdings"/>
              <a:buChar char="Ø"/>
            </a:pPr>
            <a:r>
              <a:rPr lang="ko-KR" altLang="en-US">
                <a:ea typeface="Malgun Gothic Semilight" charset="0"/>
                <a:cs typeface="Malgun Gothic Semilight" charset="0"/>
              </a:rPr>
              <a:t>	</a:t>
            </a:r>
            <a:r>
              <a:rPr lang="ko-KR" altLang="en-US" sz="1600" spc="50">
                <a:latin typeface="+mn-lt"/>
                <a:ea typeface="Malgun Gothic Semilight" charset="0"/>
                <a:cs typeface="Malgun Gothic Semilight" charset="0"/>
              </a:rPr>
              <a:t>개발의 주요 요소를 간략히 설명</a:t>
            </a:r>
            <a:endParaRPr lang="ko-KR" altLang="en-US" sz="1600">
              <a:latin typeface="+mn-lt"/>
              <a:ea typeface="Malgun Gothic Semilight" charset="0"/>
              <a:cs typeface="Malgun Gothic Semilight" charset="0"/>
            </a:endParaRPr>
          </a:p>
          <a:p>
            <a:pPr marL="254000" indent="-254000" latinLnBrk="0">
              <a:buFont typeface="Wingdings"/>
              <a:buChar char=""/>
            </a:pPr>
            <a:r>
              <a:rPr lang="ko-KR" altLang="en-US">
                <a:ea typeface="Malgun Gothic Semilight" charset="0"/>
                <a:cs typeface="Malgun Gothic Semilight" charset="0"/>
              </a:rPr>
              <a:t>게임의 흐름</a:t>
            </a:r>
            <a:endParaRPr lang="ko-KR" altLang="en-US" sz="1600">
              <a:ea typeface="Malgun Gothic Semilight" charset="0"/>
              <a:cs typeface="Malgun Gothic Semilight" charset="0"/>
            </a:endParaRPr>
          </a:p>
          <a:p>
            <a:pPr marL="711200" indent="-254000" latinLnBrk="0" lvl="1">
              <a:buFont typeface="Wingdings"/>
              <a:buChar char="Ø"/>
            </a:pPr>
            <a:r>
              <a:rPr lang="ko-KR" altLang="en-US" sz="1600">
                <a:ea typeface="Malgun Gothic Semilight" charset="0"/>
                <a:cs typeface="Malgun Gothic Semilight" charset="0"/>
              </a:rPr>
              <a:t>	</a:t>
            </a:r>
            <a:r>
              <a:rPr lang="ko-KR" altLang="en-US" sz="1600" spc="50">
                <a:latin typeface="Malgun Gothic Semilight" charset="0"/>
                <a:ea typeface="Malgun Gothic Semilight" charset="0"/>
                <a:cs typeface="Malgun Gothic Semilight" charset="0"/>
              </a:rPr>
              <a:t>참고한 게임의 스크린 샷이나 그림을 통해서 게임이 어떻게 움직이는 지를 제시.</a:t>
            </a:r>
            <a:endParaRPr lang="ko-KR" altLang="en-US" sz="1600">
              <a:latin typeface="Malgun Gothic Semilight" charset="0"/>
              <a:ea typeface="Malgun Gothic Semilight" charset="0"/>
              <a:cs typeface="Malgun Gothic Semilight" charset="0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500"/>
              </a:spcBef>
              <a:buFont typeface="Wingdings"/>
              <a:buChar char="Ø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Malgun Gothic Semilight" charset="0"/>
              </a:rPr>
              <a:t>게임내에서 넣을 기믹등을 간략히 설명. </a:t>
            </a:r>
            <a:endParaRPr lang="ko-KR" altLang="en-US" sz="1600">
              <a:ea typeface="Malgun Gothic Semilight" charset="0"/>
              <a:cs typeface="Malgun Gothic Semilight" charset="0"/>
            </a:endParaRPr>
          </a:p>
          <a:p>
            <a:pPr marL="254000" indent="-254000" latinLnBrk="0">
              <a:buFont typeface="Wingdings"/>
              <a:buChar char=""/>
            </a:pPr>
            <a:r>
              <a:rPr lang="ko-KR" altLang="en-US" sz="2000">
                <a:ea typeface="Malgun Gothic Semilight" charset="0"/>
                <a:cs typeface="Malgun Gothic Semilight" charset="0"/>
              </a:rPr>
              <a:t>게임 개발 일정 및 개발 비용</a:t>
            </a:r>
            <a:endParaRPr lang="ko-KR" altLang="en-US" sz="2000">
              <a:ea typeface="Malgun Gothic Semilight" charset="0"/>
              <a:cs typeface="Malgun Gothic Semilight" charset="0"/>
            </a:endParaRPr>
          </a:p>
          <a:p>
            <a:pPr marL="711200" indent="-254000" latinLnBrk="0" lvl="1">
              <a:buFont typeface="Wingdings"/>
              <a:buChar char="Ø"/>
            </a:pPr>
            <a:r>
              <a:rPr lang="ko-KR" altLang="en-US" sz="1600" spc="50">
                <a:latin typeface="+mn-lt"/>
                <a:ea typeface="Malgun Gothic Semilight" charset="0"/>
                <a:cs typeface="Malgun Gothic Semilight" charset="0"/>
              </a:rPr>
              <a:t>9</a:t>
            </a:r>
            <a:r>
              <a:rPr lang="ko-KR" altLang="en-US" sz="1600" spc="50">
                <a:latin typeface="+mn-lt"/>
                <a:ea typeface="Malgun Gothic Semilight" charset="0"/>
                <a:cs typeface="Malgun Gothic Semilight" charset="0"/>
              </a:rPr>
              <a:t>월 8일을 기준으로 주단위의 상세 개발일정 제시</a:t>
            </a:r>
            <a:endParaRPr lang="ko-KR" altLang="en-US" sz="1600">
              <a:latin typeface="+mn-lt"/>
              <a:ea typeface="Malgun Gothic Semilight" charset="0"/>
              <a:cs typeface="Malgun Gothic Semilight" charset="0"/>
            </a:endParaRPr>
          </a:p>
          <a:p>
            <a:pPr marL="711200" indent="-254000" latinLnBrk="0" lvl="1">
              <a:buFont typeface="Wingdings"/>
              <a:buChar char="Ø"/>
            </a:pPr>
            <a:r>
              <a:rPr lang="ko-KR" altLang="en-US" sz="1600" spc="50">
                <a:latin typeface="+mn-lt"/>
                <a:ea typeface="Malgun Gothic Semilight" charset="0"/>
                <a:cs typeface="Malgun Gothic Semilight" charset="0"/>
              </a:rPr>
              <a:t>프로젝트 계획을 수립하고 해당 </a:t>
            </a:r>
            <a:endParaRPr lang="ko-KR" altLang="en-US">
              <a:ea typeface="Malgun Gothic Semilight" charset="0"/>
              <a:cs typeface="Malgun Gothic Semilight" charset="0"/>
            </a:endParaRPr>
          </a:p>
          <a:p>
            <a:pPr marL="711200" indent="-254000" latinLnBrk="0" lvl="1">
              <a:buFont typeface="Wingdings"/>
              <a:buChar char="Ø"/>
            </a:pPr>
            <a:endParaRPr lang="ko-KR" altLang="en-US" sz="1600">
              <a:ea typeface="Malgun Gothic Semilight" charset="0"/>
              <a:cs typeface="Malgun Gothic Semilight" charset="0"/>
            </a:endParaRPr>
          </a:p>
          <a:p>
            <a:pPr marL="457200" indent="0" latinLnBrk="0" lvl="1">
              <a:buFontTx/>
              <a:buNone/>
            </a:pPr>
            <a:endParaRPr lang="ko-KR" altLang="en-US" sz="1600">
              <a:ea typeface="Malgun Gothic Semilight" charset="0"/>
              <a:cs typeface="Malgun Gothic Semilight" charset="0"/>
            </a:endParaRPr>
          </a:p>
          <a:p>
            <a:pPr marL="711200" indent="-254000" latinLnBrk="0" lvl="1">
              <a:buFont typeface="Wingdings"/>
              <a:buChar char="Ø"/>
            </a:pPr>
            <a:endParaRPr lang="ko-KR" altLang="en-US" sz="1600">
              <a:ea typeface="Malgun Gothic Semilight" charset="0"/>
              <a:cs typeface="Malgun Gothic Semilight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600">
                <a:ea typeface="Malgun Gothic Semilight" charset="0"/>
                <a:cs typeface="Malgun Gothic Semilight" charset="0"/>
              </a:rPr>
              <a:t>	</a:t>
            </a:r>
            <a:endParaRPr lang="ko-KR" altLang="en-US">
              <a:ea typeface="Malgun Gothic Semilight" charset="0"/>
              <a:cs typeface="Malgun Gothic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38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74955" y="135890"/>
            <a:ext cx="9635490" cy="86995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공포 게임 컨셉 및 참고자료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35" y="1083310"/>
            <a:ext cx="5915025" cy="5566410"/>
          </a:xfrm>
          <a:prstGeom prst="rect"/>
        </p:spPr>
        <p:txBody>
          <a:bodyPr wrap="square" lIns="109855" tIns="109855" rIns="109855" bIns="91440" numCol="1" vert="horz" anchor="t">
            <a:no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게임 컨셉은 1인칭 호러 생존 게임.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그림자 복도를 참고하여 스테이지 클리어용 아이템(그림자 복도 내의 곡옥)과 이미지 처럼 기믹 처리용 및 생존에 도움을 주는 아이템을 개발.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 spc="50">
                <a:latin typeface="+mn-lt"/>
                <a:ea typeface="+mn-ea"/>
                <a:cs typeface="+mn-cs"/>
              </a:rPr>
              <a:t>탈출에 필요한 탈출용 아이템을 모아 탈출 지역으로 가서 탈출하는 것이 목표로 이과정에서 나를 추격하는 괴물들을 생존용 아이템을 이용해 대응하는 것.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예시에 있는 아이템은 폭죽이라는 아이템으로 괴물들의 시선을 끌거나 지나가면 피해를 주는 곤충이나 촉수와 같은 것들을 도망치게 하는데 사용된다.</a:t>
            </a:r>
            <a:endParaRPr lang="ko-KR" altLang="en-US" sz="1800"/>
          </a:p>
          <a:p>
            <a:pPr marL="228600" indent="-228600" latinLnBrk="0">
              <a:buFontTx/>
              <a:buNone/>
            </a:pPr>
            <a:endParaRPr lang="ko-KR" altLang="en-US"/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  <a:p>
            <a:pPr marL="228600" indent="-228600" latinLnBrk="0">
              <a:buFontTx/>
              <a:buNone/>
            </a:pPr>
            <a:r>
              <a:rPr lang="ko-KR" altLang="en-US"/>
              <a:t> </a:t>
            </a:r>
            <a:endParaRPr lang="ko-KR" altLang="en-US"/>
          </a:p>
        </p:txBody>
      </p:sp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23915" y="847725"/>
            <a:ext cx="5950585" cy="585660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724251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240665"/>
            <a:ext cx="9635490" cy="81788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공포 게임 개발 범위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890" y="1056640"/>
            <a:ext cx="10695940" cy="5715000"/>
          </a:xfrm>
          <a:prstGeom prst="rect"/>
        </p:spPr>
        <p:txBody>
          <a:bodyPr wrap="square" lIns="109855" tIns="109855" rIns="109855" bIns="91440" numCol="1" vert="horz" anchor="t">
            <a:no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총 2~3개의 스테이지로 구성 될 것.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탈출용 아이템 5종류 구현(각각 그림자 복도의 거울, 폭죽, 카메라, 수정 구슬)</a:t>
            </a:r>
            <a:endParaRPr lang="ko-KR" altLang="en-US"/>
          </a:p>
          <a:p>
            <a:pPr marL="685800" indent="-228600" latinLnBrk="0" lvl="1">
              <a:buFont typeface="Wingdings"/>
              <a:buChar char="Ø"/>
            </a:pPr>
            <a:r>
              <a:rPr lang="ko-KR" altLang="en-US" sz="1800" spc="50">
                <a:latin typeface="Malgun Gothic Semilight" charset="0"/>
                <a:ea typeface="맑은 고딕" charset="0"/>
                <a:cs typeface="+mn-cs"/>
              </a:rPr>
              <a:t>거울 : 맵 랜덤한 위치에 순간이동</a:t>
            </a:r>
            <a:endParaRPr lang="ko-KR" altLang="en-US" sz="1800">
              <a:latin typeface="Malgun Gothic Semilight" charset="0"/>
              <a:ea typeface="맑은 고딕" charset="0"/>
              <a:cs typeface="+mn-cs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500"/>
              </a:spcBef>
              <a:buFont typeface="Wingdings"/>
              <a:buChar char="Ø"/>
            </a:pPr>
            <a:r>
              <a:rPr lang="ko-KR" altLang="en-US" sz="1800" spc="50">
                <a:latin typeface="Malgun Gothic Semilight" charset="0"/>
                <a:ea typeface="맑은 고딕" charset="0"/>
                <a:cs typeface="+mn-cs"/>
              </a:rPr>
              <a:t>폭죽 : 괴물의 시선을 끌어당김.</a:t>
            </a:r>
            <a:endParaRPr lang="ko-KR" altLang="en-US" sz="1800">
              <a:latin typeface="Malgun Gothic Semilight" charset="0"/>
              <a:ea typeface="맑은 고딕" charset="0"/>
              <a:cs typeface="+mn-cs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500"/>
              </a:spcBef>
              <a:buFont typeface="Wingdings"/>
              <a:buChar char="Ø"/>
            </a:pPr>
            <a:r>
              <a:rPr lang="ko-KR" altLang="en-US" sz="1800" spc="50">
                <a:latin typeface="Malgun Gothic Semilight" charset="0"/>
                <a:ea typeface="맑은 고딕" charset="0"/>
                <a:cs typeface="+mn-cs"/>
              </a:rPr>
              <a:t>카메라 : 전방에 있는 괴물에게 스턴</a:t>
            </a:r>
            <a:endParaRPr lang="ko-KR" altLang="en-US" sz="1800">
              <a:latin typeface="Malgun Gothic Semilight" charset="0"/>
              <a:ea typeface="맑은 고딕" charset="0"/>
              <a:cs typeface="+mn-cs"/>
            </a:endParaRPr>
          </a:p>
          <a:p>
            <a:pPr marL="711200" indent="-254000" rtl="0" algn="l" defTabSz="914400" eaLnBrk="1" latinLnBrk="0" hangingPunct="1" lvl="1">
              <a:lnSpc>
                <a:spcPct val="135000"/>
              </a:lnSpc>
              <a:spcBef>
                <a:spcPts val="500"/>
              </a:spcBef>
              <a:buFont typeface="Wingdings"/>
              <a:buChar char="Ø"/>
            </a:pPr>
            <a:r>
              <a:rPr lang="ko-KR" altLang="en-US" sz="1800" spc="50">
                <a:latin typeface="Malgun Gothic Semilight" charset="0"/>
                <a:ea typeface="맑은 고딕" charset="0"/>
                <a:cs typeface="+mn-cs"/>
              </a:rPr>
              <a:t>수정 구슬 : 맵 전체에 있는 괴물들 시간 정지.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 sz="2000" spc="50">
                <a:latin typeface="Malgun Gothic Semilight" charset="0"/>
                <a:ea typeface="맑은 고딕" charset="0"/>
                <a:cs typeface="+mn-cs"/>
              </a:rPr>
              <a:t>플레이어와 </a:t>
            </a:r>
            <a:r>
              <a:rPr lang="ko-KR" altLang="en-US"/>
              <a:t>오브젝트 및 괴물간의 상호작용 등등을 구현.</a:t>
            </a:r>
            <a:endParaRPr lang="ko-KR" altLang="en-US"/>
          </a:p>
          <a:p>
            <a:pPr marL="711200" indent="-254000" latinLnBrk="0" lvl="1">
              <a:buFont typeface="Wingdings"/>
              <a:buChar char="Ø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2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6365" y="189230"/>
            <a:ext cx="9635490" cy="64262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공포 게임의 흐름</a:t>
            </a:r>
            <a:endParaRPr lang="ko-KR" altLang="en-US"/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1920" y="960755"/>
            <a:ext cx="3234055" cy="2159000"/>
          </a:xfrm>
          <a:prstGeom prst="rect"/>
          <a:noFill/>
        </p:spPr>
      </p:pic>
      <p:sp>
        <p:nvSpPr>
          <p:cNvPr id="4" name="제목 3"/>
          <p:cNvSpPr txBox="1">
            <a:spLocks/>
          </p:cNvSpPr>
          <p:nvPr/>
        </p:nvSpPr>
        <p:spPr>
          <a:xfrm rot="0">
            <a:off x="3359785" y="968375"/>
            <a:ext cx="3149600" cy="133032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+mj-lt"/>
                <a:ea typeface="+mj-ea"/>
                <a:cs typeface="+mj-cs"/>
              </a:rPr>
              <a:t>1인칭 시점의 3D 게임 </a:t>
            </a:r>
            <a:endParaRPr lang="ko-KR" altLang="en-US" sz="1600" b="0">
              <a:latin typeface="+mj-lt"/>
              <a:ea typeface="+mj-ea"/>
              <a:cs typeface="+mj-cs"/>
            </a:endParaRPr>
          </a:p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+mj-lt"/>
                <a:ea typeface="+mj-ea"/>
                <a:cs typeface="+mj-cs"/>
              </a:rPr>
              <a:t>맵이 어둡기 때문에 촛불 등으로 시야를 밝힌다.</a:t>
            </a:r>
            <a:endParaRPr lang="ko-KR" altLang="en-US" sz="1600" b="0">
              <a:latin typeface="+mj-lt"/>
              <a:ea typeface="+mj-ea"/>
              <a:cs typeface="+mj-cs"/>
            </a:endParaRPr>
          </a:p>
        </p:txBody>
      </p:sp>
      <p:pic>
        <p:nvPicPr>
          <p:cNvPr id="7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555" y="3809365"/>
            <a:ext cx="3233420" cy="2778760"/>
          </a:xfrm>
          <a:prstGeom prst="rect"/>
          <a:noFill/>
        </p:spPr>
      </p:pic>
      <p:sp>
        <p:nvSpPr>
          <p:cNvPr id="8" name="텍스트 상자 8"/>
          <p:cNvSpPr txBox="1">
            <a:spLocks/>
          </p:cNvSpPr>
          <p:nvPr/>
        </p:nvSpPr>
        <p:spPr>
          <a:xfrm rot="0">
            <a:off x="3354070" y="3721735"/>
            <a:ext cx="2884805" cy="199263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+mj-lt"/>
                <a:ea typeface="+mj-ea"/>
                <a:cs typeface="+mj-cs"/>
              </a:rPr>
              <a:t>오브젝트와 상호작용을 해서 서랍이나 문등을 열고 닫을수 있다</a:t>
            </a:r>
            <a:endParaRPr lang="ko-KR" altLang="en-US" sz="1600" b="0">
              <a:latin typeface="+mj-lt"/>
              <a:ea typeface="+mj-ea"/>
              <a:cs typeface="+mj-cs"/>
            </a:endParaRPr>
          </a:p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+mj-lt"/>
                <a:ea typeface="+mj-ea"/>
                <a:cs typeface="+mj-cs"/>
              </a:rPr>
              <a:t>이를 통해 아이템을 찾아 다닌다.</a:t>
            </a:r>
            <a:endParaRPr lang="ko-KR" altLang="en-US" sz="1600" b="0">
              <a:latin typeface="+mj-lt"/>
              <a:ea typeface="+mj-ea"/>
              <a:cs typeface="+mj-cs"/>
            </a:endParaRPr>
          </a:p>
        </p:txBody>
      </p:sp>
      <p:pic>
        <p:nvPicPr>
          <p:cNvPr id="9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62115" y="189865"/>
            <a:ext cx="4316730" cy="2292350"/>
          </a:xfrm>
          <a:prstGeom prst="rect"/>
          <a:noFill/>
        </p:spPr>
      </p:pic>
      <p:sp>
        <p:nvSpPr>
          <p:cNvPr id="10" name="텍스트 상자 10"/>
          <p:cNvSpPr txBox="1">
            <a:spLocks/>
          </p:cNvSpPr>
          <p:nvPr/>
        </p:nvSpPr>
        <p:spPr>
          <a:xfrm rot="0">
            <a:off x="6718935" y="5200650"/>
            <a:ext cx="3661410" cy="176403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+mj-lt"/>
                <a:ea typeface="+mj-ea"/>
                <a:cs typeface="+mj-cs"/>
              </a:rPr>
              <a:t>달릴 수 있는 스테미너에 제한이 있다.</a:t>
            </a:r>
            <a:endParaRPr lang="ko-KR" altLang="en-US" sz="1600" b="0">
              <a:latin typeface="+mj-lt"/>
              <a:ea typeface="+mj-ea"/>
              <a:cs typeface="+mj-cs"/>
            </a:endParaRPr>
          </a:p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+mj-lt"/>
                <a:ea typeface="+mj-ea"/>
                <a:cs typeface="+mj-cs"/>
              </a:rPr>
              <a:t>아이템을 적절히 사용해서 살아 남아야한다.</a:t>
            </a:r>
            <a:endParaRPr lang="ko-KR" altLang="en-US" sz="1600" b="0">
              <a:latin typeface="+mj-lt"/>
              <a:ea typeface="+mj-ea"/>
              <a:cs typeface="+mj-cs"/>
            </a:endParaRPr>
          </a:p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+mj-lt"/>
                <a:ea typeface="+mj-ea"/>
                <a:cs typeface="+mj-cs"/>
              </a:rPr>
              <a:t>맵에는 숨을수 있는 공간이 있다</a:t>
            </a:r>
            <a:endParaRPr lang="ko-KR" altLang="en-US" sz="1600" b="0">
              <a:latin typeface="+mj-lt"/>
              <a:ea typeface="+mj-ea"/>
              <a:cs typeface="+mj-cs"/>
            </a:endParaRPr>
          </a:p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endParaRPr lang="ko-KR" altLang="en-US" sz="1600" b="0">
              <a:latin typeface="+mj-lt"/>
              <a:ea typeface="+mj-ea"/>
              <a:cs typeface="+mj-cs"/>
            </a:endParaRPr>
          </a:p>
        </p:txBody>
      </p:sp>
      <p:pic>
        <p:nvPicPr>
          <p:cNvPr id="11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36080" y="2472690"/>
            <a:ext cx="4360545" cy="249936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08863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91440" y="118745"/>
            <a:ext cx="9635490" cy="63436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공포 게임의 흐름</a:t>
            </a:r>
            <a:endParaRPr lang="ko-KR" altLang="en-US"/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7630" y="876935"/>
            <a:ext cx="3486785" cy="2478405"/>
          </a:xfrm>
          <a:prstGeom prst="rect"/>
          <a:noFill/>
        </p:spPr>
      </p:pic>
      <p:sp>
        <p:nvSpPr>
          <p:cNvPr id="4" name="텍스트 상자 12"/>
          <p:cNvSpPr txBox="1">
            <a:spLocks/>
          </p:cNvSpPr>
          <p:nvPr/>
        </p:nvSpPr>
        <p:spPr>
          <a:xfrm rot="0">
            <a:off x="3630295" y="871855"/>
            <a:ext cx="3324860" cy="204660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+mj-lt"/>
                <a:ea typeface="+mj-ea"/>
                <a:cs typeface="+mj-cs"/>
              </a:rPr>
              <a:t>서랍장 만이 아닌 선반위에도 아이템이 존재.</a:t>
            </a:r>
            <a:endParaRPr lang="ko-KR" altLang="en-US" sz="1600" b="0">
              <a:latin typeface="+mj-lt"/>
              <a:ea typeface="+mj-ea"/>
              <a:cs typeface="+mj-cs"/>
            </a:endParaRPr>
          </a:p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+mj-lt"/>
                <a:ea typeface="+mj-ea"/>
                <a:cs typeface="+mj-cs"/>
              </a:rPr>
              <a:t>해당 아이템은 탈출용 아이템으로 참고가 된 게임에서는 해당 아이템을 5개를 모아야 탈출이 가능하다.</a:t>
            </a:r>
            <a:endParaRPr lang="ko-KR" altLang="en-US" sz="1600" b="0">
              <a:latin typeface="+mj-lt"/>
              <a:ea typeface="+mj-ea"/>
              <a:cs typeface="+mj-cs"/>
            </a:endParaRPr>
          </a:p>
        </p:txBody>
      </p:sp>
      <p:pic>
        <p:nvPicPr>
          <p:cNvPr id="5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35" y="4123690"/>
            <a:ext cx="3758565" cy="2679065"/>
          </a:xfrm>
          <a:prstGeom prst="rect"/>
          <a:noFill/>
        </p:spPr>
      </p:pic>
      <p:sp>
        <p:nvSpPr>
          <p:cNvPr id="7" name="텍스트 상자 17"/>
          <p:cNvSpPr txBox="1">
            <a:spLocks/>
          </p:cNvSpPr>
          <p:nvPr/>
        </p:nvSpPr>
        <p:spPr>
          <a:xfrm rot="0">
            <a:off x="7886700" y="4281170"/>
            <a:ext cx="3157855" cy="235966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254000" indent="-254000" rtl="0" algn="l" defTabSz="914400" eaLnBrk="1" latinLnBrk="0" hangingPunct="1">
              <a:lnSpc>
                <a:spcPct val="100000"/>
              </a:lnSpc>
              <a:spcBef>
                <a:spcPct val="0"/>
              </a:spcBef>
              <a:buFont typeface="Wingdings"/>
              <a:buChar char=""/>
            </a:pPr>
            <a:r>
              <a:rPr lang="ko-KR" altLang="en-US" sz="1600" spc="150" b="0">
                <a:latin typeface="+mj-lt"/>
                <a:ea typeface="+mj-ea"/>
                <a:cs typeface="+mj-cs"/>
              </a:rPr>
              <a:t>탈출용 아이템을 다모아 탈출 지역으로 가서 상호작용을 하면 아이템이 소진되고 문이 열린다. </a:t>
            </a:r>
            <a:endParaRPr lang="ko-KR" altLang="en-US" sz="1600" b="0">
              <a:latin typeface="+mj-lt"/>
              <a:ea typeface="+mj-ea"/>
              <a:cs typeface="+mj-cs"/>
            </a:endParaRPr>
          </a:p>
        </p:txBody>
      </p:sp>
      <p:pic>
        <p:nvPicPr>
          <p:cNvPr id="8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27145" y="4088765"/>
            <a:ext cx="4063365" cy="271462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75386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24"/>
          <p:cNvSpPr>
            <a:spLocks noMove="1" noResize="1" noRot="1"/>
          </p:cNvSpPr>
          <p:nvPr/>
        </p:nvSpPr>
        <p:spPr>
          <a:xfrm rot="0">
            <a:off x="231140" y="1071880"/>
            <a:ext cx="1800860" cy="1800860"/>
          </a:xfrm>
          <a:prstGeom prst="ellipse"/>
          <a:solidFill>
            <a:srgbClr val="CC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인식범위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31140" y="127000"/>
            <a:ext cx="9635490" cy="800100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공포 게임 흐름</a:t>
            </a:r>
            <a:endParaRPr lang="ko-KR" altLang="en-US"/>
          </a:p>
        </p:txBody>
      </p:sp>
      <p:sp>
        <p:nvSpPr>
          <p:cNvPr id="3" name="내용 개체 틀 21"/>
          <p:cNvSpPr txBox="1">
            <a:spLocks/>
          </p:cNvSpPr>
          <p:nvPr>
            <p:ph type="obj" idx="2"/>
          </p:nvPr>
        </p:nvSpPr>
        <p:spPr>
          <a:xfrm rot="0">
            <a:off x="2108835" y="1130300"/>
            <a:ext cx="3267075" cy="1955165"/>
          </a:xfrm>
          <a:prstGeom prst="rect"/>
        </p:spPr>
        <p:txBody>
          <a:bodyPr wrap="square" lIns="109855" tIns="109855" rIns="109855" bIns="91440" numCol="1" vert="horz" anchor="t">
            <a:noAutofit/>
          </a:bodyPr>
          <a:lstStyle/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600" spc="50">
                <a:latin typeface="+mn-lt"/>
                <a:ea typeface="+mn-ea"/>
                <a:cs typeface="+mn-cs"/>
              </a:rPr>
              <a:t>괴물들은 기본적으로 맵을 배회함.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600" spc="50">
                <a:latin typeface="+mn-lt"/>
                <a:ea typeface="+mn-ea"/>
                <a:cs typeface="+mn-cs"/>
              </a:rPr>
              <a:t>괴물들은 자신 주변에 일정한 인식범위를 가짐.</a:t>
            </a:r>
            <a:endParaRPr lang="ko-KR" altLang="en-US" sz="1800">
              <a:latin typeface="Malgun Gothic Semilight" charset="0"/>
              <a:ea typeface="맑은 고딕" charset="0"/>
              <a:cs typeface="+mn-cs"/>
            </a:endParaRPr>
          </a:p>
        </p:txBody>
      </p:sp>
      <p:sp>
        <p:nvSpPr>
          <p:cNvPr id="4" name="도형 22"/>
          <p:cNvSpPr>
            <a:spLocks/>
          </p:cNvSpPr>
          <p:nvPr/>
        </p:nvSpPr>
        <p:spPr>
          <a:xfrm rot="0">
            <a:off x="955040" y="1792605"/>
            <a:ext cx="360680" cy="360680"/>
          </a:xfrm>
          <a:prstGeom prst="ellipse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27"/>
          <p:cNvSpPr>
            <a:spLocks/>
          </p:cNvSpPr>
          <p:nvPr/>
        </p:nvSpPr>
        <p:spPr>
          <a:xfrm rot="0">
            <a:off x="6334125" y="1125220"/>
            <a:ext cx="1800860" cy="1800860"/>
          </a:xfrm>
          <a:prstGeom prst="ellipse"/>
          <a:solidFill>
            <a:srgbClr val="CC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인식범위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29"/>
          <p:cNvSpPr>
            <a:spLocks/>
          </p:cNvSpPr>
          <p:nvPr/>
        </p:nvSpPr>
        <p:spPr>
          <a:xfrm rot="0">
            <a:off x="7066915" y="1845945"/>
            <a:ext cx="360680" cy="360680"/>
          </a:xfrm>
          <a:prstGeom prst="ellipse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30"/>
          <p:cNvSpPr>
            <a:spLocks/>
          </p:cNvSpPr>
          <p:nvPr/>
        </p:nvSpPr>
        <p:spPr>
          <a:xfrm rot="0">
            <a:off x="7259955" y="1191260"/>
            <a:ext cx="332740" cy="342900"/>
          </a:xfrm>
          <a:prstGeom prst="irregularSeal2"/>
          <a:solidFill>
            <a:srgbClr val="F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내용 개체 틀 33"/>
          <p:cNvSpPr txBox="1">
            <a:spLocks/>
          </p:cNvSpPr>
          <p:nvPr/>
        </p:nvSpPr>
        <p:spPr>
          <a:xfrm rot="0">
            <a:off x="8331200" y="1469390"/>
            <a:ext cx="3267075" cy="997585"/>
          </a:xfrm>
          <a:prstGeom prst="rect"/>
        </p:spPr>
        <p:txBody>
          <a:bodyPr wrap="square" lIns="109855" tIns="109855" rIns="109855" bIns="91440" numCol="1" vert="horz" anchor="t">
            <a:noAutofit/>
          </a:bodyPr>
          <a:lstStyle/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600" spc="50">
                <a:latin typeface="+mn-lt"/>
                <a:ea typeface="+mn-ea"/>
                <a:cs typeface="+mn-cs"/>
              </a:rPr>
              <a:t>이벤트가 발생하면 그것을 인식해서 해당 방향으로 간다. </a:t>
            </a:r>
            <a:endParaRPr lang="ko-KR" altLang="en-US" sz="1800">
              <a:latin typeface="Malgun Gothic Semilight" charset="0"/>
              <a:ea typeface="맑은 고딕" charset="0"/>
              <a:cs typeface="+mn-cs"/>
            </a:endParaRPr>
          </a:p>
        </p:txBody>
      </p:sp>
      <p:sp>
        <p:nvSpPr>
          <p:cNvPr id="10" name="도형 36"/>
          <p:cNvSpPr>
            <a:spLocks/>
          </p:cNvSpPr>
          <p:nvPr/>
        </p:nvSpPr>
        <p:spPr>
          <a:xfrm rot="0">
            <a:off x="5375275" y="1588770"/>
            <a:ext cx="803910" cy="85026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" name="도형 37"/>
          <p:cNvCxnSpPr/>
          <p:nvPr/>
        </p:nvCxnSpPr>
        <p:spPr>
          <a:xfrm rot="0" flipV="1">
            <a:off x="7250430" y="1533525"/>
            <a:ext cx="92710" cy="453390"/>
          </a:xfrm>
          <a:prstGeom prst="straightConnector1"/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도형 39"/>
          <p:cNvSpPr>
            <a:spLocks/>
          </p:cNvSpPr>
          <p:nvPr/>
        </p:nvSpPr>
        <p:spPr>
          <a:xfrm rot="5400000">
            <a:off x="6906260" y="3193415"/>
            <a:ext cx="803910" cy="85026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40"/>
          <p:cNvSpPr>
            <a:spLocks/>
          </p:cNvSpPr>
          <p:nvPr/>
        </p:nvSpPr>
        <p:spPr>
          <a:xfrm rot="0">
            <a:off x="6461125" y="4208145"/>
            <a:ext cx="1800860" cy="1800860"/>
          </a:xfrm>
          <a:prstGeom prst="ellipse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인식범위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46"/>
          <p:cNvSpPr>
            <a:spLocks/>
          </p:cNvSpPr>
          <p:nvPr/>
        </p:nvSpPr>
        <p:spPr>
          <a:xfrm rot="0">
            <a:off x="7010400" y="4747260"/>
            <a:ext cx="720725" cy="720725"/>
          </a:xfrm>
          <a:prstGeom prst="ellipse"/>
          <a:solidFill>
            <a:srgbClr val="FC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42"/>
          <p:cNvSpPr>
            <a:spLocks/>
          </p:cNvSpPr>
          <p:nvPr/>
        </p:nvSpPr>
        <p:spPr>
          <a:xfrm rot="0">
            <a:off x="6465570" y="4211955"/>
            <a:ext cx="1800860" cy="1800860"/>
          </a:xfrm>
          <a:prstGeom prst="pie"/>
          <a:solidFill>
            <a:srgbClr val="CC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41"/>
          <p:cNvSpPr>
            <a:spLocks/>
          </p:cNvSpPr>
          <p:nvPr/>
        </p:nvSpPr>
        <p:spPr>
          <a:xfrm rot="0">
            <a:off x="7185025" y="4928870"/>
            <a:ext cx="360680" cy="360680"/>
          </a:xfrm>
          <a:prstGeom prst="ellipse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45"/>
          <p:cNvSpPr txBox="1">
            <a:spLocks/>
          </p:cNvSpPr>
          <p:nvPr/>
        </p:nvSpPr>
        <p:spPr>
          <a:xfrm rot="0">
            <a:off x="8331200" y="4457065"/>
            <a:ext cx="3500755" cy="195707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600" spc="50">
                <a:latin typeface="+mn-lt"/>
                <a:ea typeface="+mn-ea"/>
                <a:cs typeface="+mn-cs"/>
              </a:rPr>
              <a:t>괴물은 정면 일정범위의 시야를 가진다. 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600" spc="50">
                <a:latin typeface="+mn-lt"/>
                <a:ea typeface="+mn-ea"/>
                <a:cs typeface="+mn-cs"/>
              </a:rPr>
              <a:t>또한 시야각도 내에서 일정 거리로 공격 범위를 가진다.</a:t>
            </a:r>
            <a:endParaRPr lang="ko-KR" altLang="en-US" sz="16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48"/>
          <p:cNvSpPr>
            <a:spLocks/>
          </p:cNvSpPr>
          <p:nvPr/>
        </p:nvSpPr>
        <p:spPr>
          <a:xfrm rot="10800000">
            <a:off x="5373370" y="4782185"/>
            <a:ext cx="803910" cy="85026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49"/>
          <p:cNvSpPr>
            <a:spLocks/>
          </p:cNvSpPr>
          <p:nvPr/>
        </p:nvSpPr>
        <p:spPr>
          <a:xfrm rot="0">
            <a:off x="224790" y="4261485"/>
            <a:ext cx="1800860" cy="1800860"/>
          </a:xfrm>
          <a:prstGeom prst="ellipse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인식범위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50"/>
          <p:cNvSpPr>
            <a:spLocks/>
          </p:cNvSpPr>
          <p:nvPr/>
        </p:nvSpPr>
        <p:spPr>
          <a:xfrm rot="0">
            <a:off x="774065" y="4800600"/>
            <a:ext cx="720725" cy="720725"/>
          </a:xfrm>
          <a:prstGeom prst="ellipse"/>
          <a:solidFill>
            <a:srgbClr val="FC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51"/>
          <p:cNvSpPr>
            <a:spLocks/>
          </p:cNvSpPr>
          <p:nvPr/>
        </p:nvSpPr>
        <p:spPr>
          <a:xfrm rot="0">
            <a:off x="229235" y="4265295"/>
            <a:ext cx="1800860" cy="1800860"/>
          </a:xfrm>
          <a:prstGeom prst="pie"/>
          <a:solidFill>
            <a:srgbClr val="CC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52"/>
          <p:cNvSpPr>
            <a:spLocks/>
          </p:cNvSpPr>
          <p:nvPr/>
        </p:nvSpPr>
        <p:spPr>
          <a:xfrm rot="0">
            <a:off x="948690" y="4982210"/>
            <a:ext cx="360680" cy="360680"/>
          </a:xfrm>
          <a:prstGeom prst="ellipse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53"/>
          <p:cNvSpPr txBox="1">
            <a:spLocks/>
          </p:cNvSpPr>
          <p:nvPr/>
        </p:nvSpPr>
        <p:spPr>
          <a:xfrm rot="0">
            <a:off x="1972310" y="4509135"/>
            <a:ext cx="3235325" cy="149860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플레이어가 공격 범위 내로 들어오면 공격을 하게되고 게임 오버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 typeface="Arial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도형 54"/>
          <p:cNvSpPr>
            <a:spLocks/>
          </p:cNvSpPr>
          <p:nvPr/>
        </p:nvSpPr>
        <p:spPr>
          <a:xfrm rot="0">
            <a:off x="1209675" y="4802505"/>
            <a:ext cx="213360" cy="213360"/>
          </a:xfrm>
          <a:prstGeom prst="smileyFace"/>
          <a:solidFill>
            <a:srgbClr val="FC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56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187325" y="179705"/>
            <a:ext cx="9634855" cy="132651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기능별 LOC 측정</a:t>
            </a:r>
            <a:endParaRPr lang="ko-KR" altLang="en-US"/>
          </a:p>
        </p:txBody>
      </p:sp>
      <p:graphicFrame>
        <p:nvGraphicFramePr>
          <p:cNvPr id="4" name="표 1"/>
          <p:cNvGraphicFramePr>
            <a:graphicFrameLocks noGrp="1"/>
          </p:cNvGraphicFramePr>
          <p:nvPr/>
        </p:nvGraphicFramePr>
        <p:xfrm>
          <a:off x="257175" y="1502410"/>
          <a:ext cx="10190480" cy="297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70"/>
                <a:gridCol w="2160270"/>
                <a:gridCol w="2161540"/>
                <a:gridCol w="1853565"/>
                <a:gridCol w="1854835"/>
              </a:tblGrid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기능/낙관치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낙관치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기대치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비관치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예측치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 동작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350라인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420라인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438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플레이어 입력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35라인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43(42.5)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 개체 동작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450라인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525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8290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적 개체 상태 머신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270라인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350라인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450라인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378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오브젝트 상호작용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450라인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467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게임 매니저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85라인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150라인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UI 매니저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120라인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198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5" name="내용 개체 틀 3"/>
          <p:cNvSpPr txBox="1">
            <a:spLocks/>
          </p:cNvSpPr>
          <p:nvPr/>
        </p:nvSpPr>
        <p:spPr>
          <a:xfrm rot="0">
            <a:off x="255905" y="4721860"/>
            <a:ext cx="10413365" cy="1956435"/>
          </a:xfrm>
          <a:prstGeom prst="rect"/>
        </p:spPr>
        <p:txBody>
          <a:bodyPr wrap="square" lIns="109855" tIns="109855" rIns="109855" bIns="91440" numCol="1" vert="horz" anchor="t">
            <a:noAutofit/>
          </a:bodyPr>
          <a:lstStyle/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Tx/>
              <a:buNone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가장 적은 라인 수 : 1660 라인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Tx/>
              <a:buNone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가장 많은 라인수 : 2680 라인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Tx/>
              <a:buNone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평균 라인수(기대치) : 1960 라인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Tx/>
              <a:buNone/>
            </a:pPr>
            <a:r>
              <a:rPr lang="ko-KR" altLang="en-US" sz="1600" spc="50">
                <a:latin typeface="Malgun Gothic Semilight" charset="0"/>
                <a:ea typeface="Malgun Gothic Semilight" charset="0"/>
                <a:cs typeface="+mn-cs"/>
              </a:rPr>
              <a:t>예측치 라인수 : 2155</a:t>
            </a: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135000"/>
              </a:lnSpc>
              <a:spcBef>
                <a:spcPts val="1000"/>
              </a:spcBef>
              <a:buFontTx/>
              <a:buNone/>
            </a:pPr>
            <a:endParaRPr lang="ko-KR" altLang="en-US" sz="1600">
              <a:latin typeface="Malgun Gothic Semilight" charset="0"/>
              <a:ea typeface="Malgun Gothic Semilight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03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56515" y="-3810"/>
            <a:ext cx="9635490" cy="1071245"/>
          </a:xfrm>
          <a:prstGeom prst="rect"/>
        </p:spPr>
        <p:txBody>
          <a:bodyPr wrap="square" lIns="109855" tIns="109855" rIns="109855" bIns="9144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1인칭 호러 게임 클래스 다이어그램</a:t>
            </a:r>
            <a:endParaRPr lang="ko-KR" altLang="en-US"/>
          </a:p>
        </p:txBody>
      </p:sp>
      <p:pic>
        <p:nvPicPr>
          <p:cNvPr id="3" name="Content Placeholder 2" descr="C:/Users/user/AppData/Roaming/PolarisOffice/ETemp/20800_11627856/fImage21715730941.jpeg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75285" y="1245235"/>
            <a:ext cx="10013950" cy="53079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98739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김민규</cp:lastModifiedBy>
  <dc:title>PowerPoint 프레젠테이션</dc:title>
  <cp:version>9.104.121.46349</cp:version>
  <dcterms:modified xsi:type="dcterms:W3CDTF">2022-09-07T00:04:18Z</dcterms:modified>
</cp:coreProperties>
</file>